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Times" panose="02020603050405020304" pitchFamily="18" charset="0"/>
      <p:regular r:id="rId24"/>
      <p:bold r:id="rId25"/>
      <p:italic r:id="rId26"/>
      <p:boldItalic r:id="rId27"/>
    </p:embeddedFont>
    <p:embeddedFont>
      <p:font typeface="Century Gothic" panose="020B0502020202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ZlEMWLsVQ5YRE663gC+5J3oRaQ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8AA5AE8-621F-4825-B09F-91127B1B9674}">
  <a:tblStyle styleId="{58AA5AE8-621F-4825-B09F-91127B1B967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a:tcStyle>
        <a:tcBdr/>
        <a:fill>
          <a:solidFill>
            <a:srgbClr val="F8D6CC"/>
          </a:solidFill>
        </a:fill>
      </a:tcStyle>
    </a:band1H>
    <a:band2H>
      <a:tcTxStyle/>
      <a:tcStyle>
        <a:tcBdr/>
      </a:tcStyle>
    </a:band2H>
    <a:band1V>
      <a:tcTxStyle/>
      <a:tcStyle>
        <a:tcBdr/>
        <a:fill>
          <a:solidFill>
            <a:srgbClr val="F8D6CC"/>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 styleId="{7A16F0BF-6E1F-47BB-8141-7359D89605C4}"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96" y="-5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38224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mailto:nicole@renforthresources.com" TargetMode="External"/><Relationship Id="rId4" Type="http://schemas.openxmlformats.org/officeDocument/2006/relationships/hyperlink" Target="http://www.renforthresource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168696" y="-62608"/>
            <a:ext cx="12466999" cy="7020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0"/>
          <p:cNvPicPr preferRelativeResize="0"/>
          <p:nvPr/>
        </p:nvPicPr>
        <p:blipFill rotWithShape="1">
          <a:blip r:embed="rId3">
            <a:alphaModFix/>
          </a:blip>
          <a:srcRect/>
          <a:stretch/>
        </p:blipFill>
        <p:spPr>
          <a:xfrm>
            <a:off x="6350" y="0"/>
            <a:ext cx="12467000" cy="7020000"/>
          </a:xfrm>
          <a:prstGeom prst="rect">
            <a:avLst/>
          </a:prstGeom>
          <a:noFill/>
          <a:ln>
            <a:noFill/>
          </a:ln>
        </p:spPr>
      </p:pic>
      <p:pic>
        <p:nvPicPr>
          <p:cNvPr id="170" name="Google Shape;170;p10"/>
          <p:cNvPicPr preferRelativeResize="0"/>
          <p:nvPr/>
        </p:nvPicPr>
        <p:blipFill rotWithShape="1">
          <a:blip r:embed="rId4">
            <a:alphaModFix/>
          </a:blip>
          <a:srcRect/>
          <a:stretch/>
        </p:blipFill>
        <p:spPr>
          <a:xfrm>
            <a:off x="1503175" y="179617"/>
            <a:ext cx="9185651" cy="6498767"/>
          </a:xfrm>
          <a:prstGeom prst="rect">
            <a:avLst/>
          </a:prstGeom>
          <a:noFill/>
          <a:ln>
            <a:noFill/>
          </a:ln>
        </p:spPr>
      </p:pic>
      <p:sp>
        <p:nvSpPr>
          <p:cNvPr id="171" name="Google Shape;1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1"/>
          <p:cNvPicPr preferRelativeResize="0"/>
          <p:nvPr/>
        </p:nvPicPr>
        <p:blipFill rotWithShape="1">
          <a:blip r:embed="rId3">
            <a:alphaModFix/>
          </a:blip>
          <a:srcRect/>
          <a:stretch/>
        </p:blipFill>
        <p:spPr>
          <a:xfrm>
            <a:off x="6350" y="0"/>
            <a:ext cx="12467000" cy="7020000"/>
          </a:xfrm>
          <a:prstGeom prst="rect">
            <a:avLst/>
          </a:prstGeom>
          <a:noFill/>
          <a:ln>
            <a:noFill/>
          </a:ln>
        </p:spPr>
      </p:pic>
      <p:pic>
        <p:nvPicPr>
          <p:cNvPr id="178" name="Google Shape;178;p11"/>
          <p:cNvPicPr preferRelativeResize="0"/>
          <p:nvPr/>
        </p:nvPicPr>
        <p:blipFill rotWithShape="1">
          <a:blip r:embed="rId4">
            <a:alphaModFix/>
          </a:blip>
          <a:srcRect/>
          <a:stretch/>
        </p:blipFill>
        <p:spPr>
          <a:xfrm>
            <a:off x="304800" y="438149"/>
            <a:ext cx="8242300" cy="5819134"/>
          </a:xfrm>
          <a:prstGeom prst="rect">
            <a:avLst/>
          </a:prstGeom>
          <a:noFill/>
          <a:ln>
            <a:noFill/>
          </a:ln>
        </p:spPr>
      </p:pic>
      <p:sp>
        <p:nvSpPr>
          <p:cNvPr id="179" name="Google Shape;179;p11"/>
          <p:cNvSpPr txBox="1"/>
          <p:nvPr/>
        </p:nvSpPr>
        <p:spPr>
          <a:xfrm>
            <a:off x="6934200" y="602165"/>
            <a:ext cx="4397828" cy="4185721"/>
          </a:xfrm>
          <a:prstGeom prst="rect">
            <a:avLst/>
          </a:prstGeom>
          <a:solidFill>
            <a:schemeClr val="dk1"/>
          </a:solidFill>
          <a:ln>
            <a:noFill/>
          </a:ln>
        </p:spPr>
        <p:txBody>
          <a:bodyPr spcFirstLastPara="1" wrap="square" lIns="91425" tIns="45700" rIns="91425" bIns="45700" anchor="t" anchorCtr="0">
            <a:spAutoFit/>
          </a:bodyPr>
          <a:lstStyle/>
          <a:p>
            <a:pPr lvl="0" algn="just"/>
            <a:r>
              <a:rPr lang="fr-CA">
                <a:solidFill>
                  <a:schemeClr val="lt1"/>
                </a:solidFill>
                <a:latin typeface="Century Gothic"/>
                <a:ea typeface="Century Gothic"/>
                <a:cs typeface="Century Gothic"/>
                <a:sym typeface="Century Gothic"/>
              </a:rPr>
              <a:t>Sur la propriété Malartic Ouest en propriété exclusive, Renforth a découvert une minéralisation </a:t>
            </a:r>
            <a:r>
              <a:rPr lang="fr-CA" smtClean="0">
                <a:solidFill>
                  <a:schemeClr val="lt1"/>
                </a:solidFill>
                <a:latin typeface="Century Gothic"/>
                <a:ea typeface="Century Gothic"/>
                <a:cs typeface="Century Gothic"/>
                <a:sym typeface="Century Gothic"/>
              </a:rPr>
              <a:t>cuivre </a:t>
            </a:r>
            <a:r>
              <a:rPr lang="fr-CA">
                <a:solidFill>
                  <a:schemeClr val="lt1"/>
                </a:solidFill>
                <a:latin typeface="Century Gothic"/>
                <a:ea typeface="Century Gothic"/>
                <a:cs typeface="Century Gothic"/>
                <a:sym typeface="Century Gothic"/>
              </a:rPr>
              <a:t>/ argent en surface dans un système de </a:t>
            </a:r>
            <a:r>
              <a:rPr lang="fr-CA" smtClean="0">
                <a:solidFill>
                  <a:schemeClr val="lt1"/>
                </a:solidFill>
                <a:latin typeface="Century Gothic"/>
                <a:ea typeface="Century Gothic"/>
                <a:cs typeface="Century Gothic"/>
                <a:sym typeface="Century Gothic"/>
              </a:rPr>
              <a:t>cisaillement (l'occurrence Beaupré) </a:t>
            </a:r>
            <a:r>
              <a:rPr lang="fr-CA">
                <a:solidFill>
                  <a:schemeClr val="lt1"/>
                </a:solidFill>
                <a:latin typeface="Century Gothic"/>
                <a:ea typeface="Century Gothic"/>
                <a:cs typeface="Century Gothic"/>
                <a:sym typeface="Century Gothic"/>
              </a:rPr>
              <a:t>qui a été </a:t>
            </a:r>
            <a:r>
              <a:rPr lang="fr-CA" smtClean="0">
                <a:solidFill>
                  <a:schemeClr val="lt1"/>
                </a:solidFill>
                <a:latin typeface="Century Gothic"/>
                <a:ea typeface="Century Gothic"/>
                <a:cs typeface="Century Gothic"/>
                <a:sym typeface="Century Gothic"/>
              </a:rPr>
              <a:t>suivie </a:t>
            </a:r>
            <a:r>
              <a:rPr lang="fr-CA">
                <a:solidFill>
                  <a:schemeClr val="lt1"/>
                </a:solidFill>
                <a:latin typeface="Century Gothic"/>
                <a:ea typeface="Century Gothic"/>
                <a:cs typeface="Century Gothic"/>
                <a:sym typeface="Century Gothic"/>
              </a:rPr>
              <a:t>sur 165 m </a:t>
            </a:r>
            <a:r>
              <a:rPr lang="fr-CA" smtClean="0">
                <a:solidFill>
                  <a:schemeClr val="lt1"/>
                </a:solidFill>
                <a:latin typeface="Century Gothic"/>
                <a:ea typeface="Century Gothic"/>
                <a:cs typeface="Century Gothic"/>
                <a:sym typeface="Century Gothic"/>
              </a:rPr>
              <a:t>en </a:t>
            </a:r>
            <a:r>
              <a:rPr lang="fr-CA">
                <a:solidFill>
                  <a:schemeClr val="lt1"/>
                </a:solidFill>
                <a:latin typeface="Century Gothic"/>
                <a:ea typeface="Century Gothic"/>
                <a:cs typeface="Century Gothic"/>
                <a:sym typeface="Century Gothic"/>
              </a:rPr>
              <a:t>surface </a:t>
            </a:r>
            <a:r>
              <a:rPr lang="fr-CA" smtClean="0">
                <a:solidFill>
                  <a:schemeClr val="lt1"/>
                </a:solidFill>
                <a:latin typeface="Century Gothic"/>
                <a:ea typeface="Century Gothic"/>
                <a:cs typeface="Century Gothic"/>
                <a:sym typeface="Century Gothic"/>
              </a:rPr>
              <a:t>à même un affleurement.</a:t>
            </a:r>
          </a:p>
          <a:p>
            <a:pPr lvl="0" algn="just"/>
            <a:r>
              <a:rPr lang="fr-CA">
                <a:solidFill>
                  <a:schemeClr val="lt1"/>
                </a:solidFill>
                <a:latin typeface="Century Gothic"/>
                <a:ea typeface="Century Gothic"/>
                <a:cs typeface="Century Gothic"/>
                <a:sym typeface="Century Gothic"/>
              </a:rPr>
              <a:t>La prochaine étape pour Malartic Ouest sera de déterminer une technique de levé géophysique efficace </a:t>
            </a:r>
            <a:r>
              <a:rPr lang="fr-CA" smtClean="0">
                <a:solidFill>
                  <a:schemeClr val="lt1"/>
                </a:solidFill>
                <a:latin typeface="Century Gothic"/>
                <a:ea typeface="Century Gothic"/>
                <a:cs typeface="Century Gothic"/>
                <a:sym typeface="Century Gothic"/>
              </a:rPr>
              <a:t>afin </a:t>
            </a:r>
            <a:r>
              <a:rPr lang="fr-CA">
                <a:solidFill>
                  <a:schemeClr val="lt1"/>
                </a:solidFill>
                <a:latin typeface="Century Gothic"/>
                <a:ea typeface="Century Gothic"/>
                <a:cs typeface="Century Gothic"/>
                <a:sym typeface="Century Gothic"/>
              </a:rPr>
              <a:t>d'indiquer l'échelle et la direction de cette nouvelle découverte située dans les sédiments du Pontiac, </a:t>
            </a:r>
            <a:r>
              <a:rPr lang="fr-CA" smtClean="0">
                <a:solidFill>
                  <a:schemeClr val="lt1"/>
                </a:solidFill>
                <a:latin typeface="Century Gothic"/>
                <a:ea typeface="Century Gothic"/>
                <a:cs typeface="Century Gothic"/>
                <a:sym typeface="Century Gothic"/>
              </a:rPr>
              <a:t>très rapprochée du </a:t>
            </a:r>
            <a:r>
              <a:rPr lang="fr-CA">
                <a:solidFill>
                  <a:schemeClr val="lt1"/>
                </a:solidFill>
                <a:latin typeface="Century Gothic"/>
                <a:ea typeface="Century Gothic"/>
                <a:cs typeface="Century Gothic"/>
                <a:sym typeface="Century Gothic"/>
              </a:rPr>
              <a:t>côté sud de la </a:t>
            </a:r>
            <a:r>
              <a:rPr lang="fr-CA" smtClean="0">
                <a:solidFill>
                  <a:schemeClr val="lt1"/>
                </a:solidFill>
                <a:latin typeface="Century Gothic"/>
                <a:ea typeface="Century Gothic"/>
                <a:cs typeface="Century Gothic"/>
                <a:sym typeface="Century Gothic"/>
              </a:rPr>
              <a:t>Faille de Cadillac et à proximité d'autres </a:t>
            </a:r>
            <a:r>
              <a:rPr lang="fr-CA">
                <a:solidFill>
                  <a:schemeClr val="lt1"/>
                </a:solidFill>
                <a:latin typeface="Century Gothic"/>
                <a:ea typeface="Century Gothic"/>
                <a:cs typeface="Century Gothic"/>
                <a:sym typeface="Century Gothic"/>
              </a:rPr>
              <a:t>intrusifs connus</a:t>
            </a:r>
            <a:r>
              <a:rPr lang="fr-CA" smtClean="0">
                <a:solidFill>
                  <a:schemeClr val="lt1"/>
                </a:solidFill>
                <a:latin typeface="Century Gothic"/>
                <a:ea typeface="Century Gothic"/>
                <a:cs typeface="Century Gothic"/>
                <a:sym typeface="Century Gothic"/>
              </a:rPr>
              <a:t>.</a:t>
            </a:r>
          </a:p>
          <a:p>
            <a:pPr algn="just"/>
            <a:r>
              <a:rPr lang="fr-CA">
                <a:solidFill>
                  <a:schemeClr val="lt1"/>
                </a:solidFill>
                <a:latin typeface="Century Gothic"/>
                <a:ea typeface="Century Gothic"/>
                <a:cs typeface="Century Gothic"/>
                <a:sym typeface="Century Gothic"/>
              </a:rPr>
              <a:t>Malartic </a:t>
            </a:r>
            <a:r>
              <a:rPr lang="fr-CA" smtClean="0">
                <a:solidFill>
                  <a:schemeClr val="lt1"/>
                </a:solidFill>
                <a:latin typeface="Century Gothic"/>
                <a:ea typeface="Century Gothic"/>
                <a:cs typeface="Century Gothic"/>
                <a:sym typeface="Century Gothic"/>
              </a:rPr>
              <a:t>Ouest </a:t>
            </a:r>
            <a:r>
              <a:rPr lang="fr-CA">
                <a:solidFill>
                  <a:schemeClr val="lt1"/>
                </a:solidFill>
                <a:latin typeface="Century Gothic"/>
                <a:ea typeface="Century Gothic"/>
                <a:cs typeface="Century Gothic"/>
                <a:sym typeface="Century Gothic"/>
              </a:rPr>
              <a:t>est semblable à la propriété Parbec de Renforth, les deux ayant des instrusifs minéralisés dans les sédiments du Pontiac, dans le même cadre géologique que la propriété contiguë </a:t>
            </a:r>
            <a:r>
              <a:rPr lang="fr-CA" smtClean="0">
                <a:solidFill>
                  <a:schemeClr val="lt1"/>
                </a:solidFill>
                <a:latin typeface="Century Gothic"/>
                <a:ea typeface="Century Gothic"/>
                <a:cs typeface="Century Gothic"/>
                <a:sym typeface="Century Gothic"/>
              </a:rPr>
              <a:t>de </a:t>
            </a:r>
            <a:r>
              <a:rPr lang="fr-CA">
                <a:solidFill>
                  <a:schemeClr val="lt1"/>
                </a:solidFill>
                <a:latin typeface="Century Gothic"/>
                <a:ea typeface="Century Gothic"/>
                <a:cs typeface="Century Gothic"/>
                <a:sym typeface="Century Gothic"/>
              </a:rPr>
              <a:t>la mine Canadian Malartic</a:t>
            </a:r>
            <a:r>
              <a:rPr lang="fr-CA" smtClean="0">
                <a:solidFill>
                  <a:schemeClr val="lt1"/>
                </a:solidFill>
                <a:latin typeface="Century Gothic"/>
                <a:ea typeface="Century Gothic"/>
                <a:cs typeface="Century Gothic"/>
                <a:sym typeface="Century Gothic"/>
              </a:rPr>
              <a:t>.</a:t>
            </a:r>
          </a:p>
          <a:p>
            <a:pPr marL="0" marR="0" lvl="0" indent="0" algn="l" rtl="0">
              <a:spcBef>
                <a:spcPts val="0"/>
              </a:spcBef>
              <a:spcAft>
                <a:spcPts val="0"/>
              </a:spcAft>
              <a:buNone/>
            </a:pPr>
            <a:endParaRPr/>
          </a:p>
        </p:txBody>
      </p:sp>
      <p:sp>
        <p:nvSpPr>
          <p:cNvPr id="180" name="Google Shape;18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12"/>
          <p:cNvPicPr preferRelativeResize="0"/>
          <p:nvPr/>
        </p:nvPicPr>
        <p:blipFill rotWithShape="1">
          <a:blip r:embed="rId3">
            <a:alphaModFix/>
          </a:blip>
          <a:srcRect/>
          <a:stretch/>
        </p:blipFill>
        <p:spPr>
          <a:xfrm>
            <a:off x="-168696" y="-99392"/>
            <a:ext cx="12467000" cy="7020000"/>
          </a:xfrm>
          <a:prstGeom prst="rect">
            <a:avLst/>
          </a:prstGeom>
          <a:noFill/>
          <a:ln>
            <a:noFill/>
          </a:ln>
        </p:spPr>
      </p:pic>
      <p:pic>
        <p:nvPicPr>
          <p:cNvPr id="187" name="Google Shape;187;p12"/>
          <p:cNvPicPr preferRelativeResize="0"/>
          <p:nvPr/>
        </p:nvPicPr>
        <p:blipFill rotWithShape="1">
          <a:blip r:embed="rId4">
            <a:alphaModFix/>
          </a:blip>
          <a:srcRect/>
          <a:stretch/>
        </p:blipFill>
        <p:spPr>
          <a:xfrm>
            <a:off x="1456126" y="261264"/>
            <a:ext cx="8449875" cy="5978211"/>
          </a:xfrm>
          <a:prstGeom prst="rect">
            <a:avLst/>
          </a:prstGeom>
          <a:noFill/>
          <a:ln>
            <a:noFill/>
          </a:ln>
        </p:spPr>
      </p:pic>
      <p:sp>
        <p:nvSpPr>
          <p:cNvPr id="188" name="Google Shape;188;p12"/>
          <p:cNvSpPr txBox="1"/>
          <p:nvPr/>
        </p:nvSpPr>
        <p:spPr>
          <a:xfrm>
            <a:off x="7010400" y="788156"/>
            <a:ext cx="4506685" cy="2677616"/>
          </a:xfrm>
          <a:prstGeom prst="rect">
            <a:avLst/>
          </a:prstGeom>
          <a:solidFill>
            <a:schemeClr val="dk1"/>
          </a:solidFill>
          <a:ln>
            <a:noFill/>
          </a:ln>
        </p:spPr>
        <p:txBody>
          <a:bodyPr spcFirstLastPara="1" wrap="square" lIns="91425" tIns="45700" rIns="91425" bIns="45700" anchor="t" anchorCtr="0">
            <a:spAutoFit/>
          </a:bodyPr>
          <a:lstStyle/>
          <a:p>
            <a:pPr lvl="0" algn="just"/>
            <a:r>
              <a:rPr lang="fr-CA">
                <a:solidFill>
                  <a:schemeClr val="lt1"/>
                </a:solidFill>
                <a:latin typeface="Century Gothic"/>
                <a:ea typeface="Century Gothic"/>
                <a:cs typeface="Century Gothic"/>
                <a:sym typeface="Century Gothic"/>
              </a:rPr>
              <a:t>Surimeau est un système minéralisé hybride à l'échelle kilométrique, </a:t>
            </a:r>
            <a:r>
              <a:rPr lang="fr-CA" smtClean="0">
                <a:solidFill>
                  <a:schemeClr val="lt1"/>
                </a:solidFill>
                <a:latin typeface="Century Gothic"/>
                <a:ea typeface="Century Gothic"/>
                <a:cs typeface="Century Gothic"/>
                <a:sym typeface="Century Gothic"/>
              </a:rPr>
              <a:t>hôte de sulfures massifs volcanogènes (SMV) avec présence de cuivre </a:t>
            </a:r>
            <a:r>
              <a:rPr lang="fr-CA">
                <a:solidFill>
                  <a:schemeClr val="lt1"/>
                </a:solidFill>
                <a:latin typeface="Century Gothic"/>
                <a:ea typeface="Century Gothic"/>
                <a:cs typeface="Century Gothic"/>
                <a:sym typeface="Century Gothic"/>
              </a:rPr>
              <a:t>et de zinc </a:t>
            </a:r>
            <a:r>
              <a:rPr lang="fr-CA" smtClean="0">
                <a:solidFill>
                  <a:schemeClr val="lt1"/>
                </a:solidFill>
                <a:latin typeface="Century Gothic"/>
                <a:ea typeface="Century Gothic"/>
                <a:cs typeface="Century Gothic"/>
                <a:sym typeface="Century Gothic"/>
              </a:rPr>
              <a:t>ainsi </a:t>
            </a:r>
            <a:r>
              <a:rPr lang="fr-CA">
                <a:solidFill>
                  <a:schemeClr val="lt1"/>
                </a:solidFill>
                <a:latin typeface="Century Gothic"/>
                <a:ea typeface="Century Gothic"/>
                <a:cs typeface="Century Gothic"/>
                <a:sym typeface="Century Gothic"/>
              </a:rPr>
              <a:t>qu'un système ultramafique de nickel à </a:t>
            </a:r>
            <a:r>
              <a:rPr lang="fr-CA" smtClean="0">
                <a:solidFill>
                  <a:schemeClr val="lt1"/>
                </a:solidFill>
                <a:latin typeface="Century Gothic"/>
                <a:ea typeface="Century Gothic"/>
                <a:cs typeface="Century Gothic"/>
                <a:sym typeface="Century Gothic"/>
              </a:rPr>
              <a:t>proximité. À l'heure </a:t>
            </a:r>
            <a:r>
              <a:rPr lang="fr-CA">
                <a:solidFill>
                  <a:schemeClr val="lt1"/>
                </a:solidFill>
                <a:latin typeface="Century Gothic"/>
                <a:ea typeface="Century Gothic"/>
                <a:cs typeface="Century Gothic"/>
                <a:sym typeface="Century Gothic"/>
              </a:rPr>
              <a:t>actuelle, il n'y a aucune explication précise de </a:t>
            </a:r>
            <a:r>
              <a:rPr lang="fr-CA" smtClean="0">
                <a:solidFill>
                  <a:schemeClr val="lt1"/>
                </a:solidFill>
                <a:latin typeface="Century Gothic"/>
                <a:ea typeface="Century Gothic"/>
                <a:cs typeface="Century Gothic"/>
                <a:sym typeface="Century Gothic"/>
              </a:rPr>
              <a:t>la présence de </a:t>
            </a:r>
            <a:r>
              <a:rPr lang="fr-CA">
                <a:solidFill>
                  <a:schemeClr val="lt1"/>
                </a:solidFill>
                <a:latin typeface="Century Gothic"/>
                <a:ea typeface="Century Gothic"/>
                <a:cs typeface="Century Gothic"/>
                <a:sym typeface="Century Gothic"/>
              </a:rPr>
              <a:t>ces deux systèmes disparates dans une proximité si unique. Il existe </a:t>
            </a:r>
            <a:r>
              <a:rPr lang="fr-CA" smtClean="0">
                <a:solidFill>
                  <a:schemeClr val="lt1"/>
                </a:solidFill>
                <a:latin typeface="Century Gothic"/>
                <a:ea typeface="Century Gothic"/>
                <a:cs typeface="Century Gothic"/>
                <a:sym typeface="Century Gothic"/>
              </a:rPr>
              <a:t>toutefois des </a:t>
            </a:r>
            <a:r>
              <a:rPr lang="fr-CA">
                <a:solidFill>
                  <a:schemeClr val="lt1"/>
                </a:solidFill>
                <a:latin typeface="Century Gothic"/>
                <a:ea typeface="Century Gothic"/>
                <a:cs typeface="Century Gothic"/>
                <a:sym typeface="Century Gothic"/>
              </a:rPr>
              <a:t>précédents similaires dans le </a:t>
            </a:r>
            <a:r>
              <a:rPr lang="fr-CA" smtClean="0">
                <a:solidFill>
                  <a:schemeClr val="lt1"/>
                </a:solidFill>
                <a:latin typeface="Century Gothic"/>
                <a:ea typeface="Century Gothic"/>
                <a:cs typeface="Century Gothic"/>
                <a:sym typeface="Century Gothic"/>
              </a:rPr>
              <a:t>monde. </a:t>
            </a:r>
            <a:r>
              <a:rPr lang="fr-CA">
                <a:solidFill>
                  <a:schemeClr val="lt1"/>
                </a:solidFill>
                <a:latin typeface="Century Gothic"/>
                <a:ea typeface="Century Gothic"/>
                <a:cs typeface="Century Gothic"/>
                <a:sym typeface="Century Gothic"/>
              </a:rPr>
              <a:t>Les </a:t>
            </a:r>
            <a:r>
              <a:rPr lang="fr-CA" smtClean="0">
                <a:solidFill>
                  <a:schemeClr val="lt1"/>
                </a:solidFill>
                <a:latin typeface="Century Gothic"/>
                <a:ea typeface="Century Gothic"/>
                <a:cs typeface="Century Gothic"/>
                <a:sym typeface="Century Gothic"/>
              </a:rPr>
              <a:t>orientations minéralisées s’étendent </a:t>
            </a:r>
            <a:r>
              <a:rPr lang="fr-CA">
                <a:solidFill>
                  <a:schemeClr val="lt1"/>
                </a:solidFill>
                <a:latin typeface="Century Gothic"/>
                <a:ea typeface="Century Gothic"/>
                <a:cs typeface="Century Gothic"/>
                <a:sym typeface="Century Gothic"/>
              </a:rPr>
              <a:t>sur ~ 20 km au sud et ~ </a:t>
            </a:r>
            <a:r>
              <a:rPr lang="fr-CA" smtClean="0">
                <a:solidFill>
                  <a:schemeClr val="lt1"/>
                </a:solidFill>
                <a:latin typeface="Century Gothic"/>
                <a:ea typeface="Century Gothic"/>
                <a:cs typeface="Century Gothic"/>
                <a:sym typeface="Century Gothic"/>
              </a:rPr>
              <a:t>30 km au </a:t>
            </a:r>
            <a:r>
              <a:rPr lang="fr-CA">
                <a:solidFill>
                  <a:schemeClr val="lt1"/>
                </a:solidFill>
                <a:latin typeface="Century Gothic"/>
                <a:ea typeface="Century Gothic"/>
                <a:cs typeface="Century Gothic"/>
                <a:sym typeface="Century Gothic"/>
              </a:rPr>
              <a:t>nord, comme l’indiquent les travaux de Renforth et les résultats historiques</a:t>
            </a:r>
            <a:r>
              <a:rPr lang="fr-CA" smtClean="0">
                <a:solidFill>
                  <a:schemeClr val="lt1"/>
                </a:solidFill>
                <a:latin typeface="Century Gothic"/>
                <a:ea typeface="Century Gothic"/>
                <a:cs typeface="Century Gothic"/>
                <a:sym typeface="Century Gothic"/>
              </a:rPr>
              <a:t>.</a:t>
            </a:r>
            <a:endParaRPr lang="fr-CA">
              <a:solidFill>
                <a:schemeClr val="lt1"/>
              </a:solidFill>
              <a:latin typeface="Century Gothic"/>
              <a:ea typeface="Century Gothic"/>
              <a:cs typeface="Century Gothic"/>
              <a:sym typeface="Century Gothic"/>
            </a:endParaRPr>
          </a:p>
        </p:txBody>
      </p:sp>
      <p:sp>
        <p:nvSpPr>
          <p:cNvPr id="189" name="Google Shape;189;p12"/>
          <p:cNvSpPr txBox="1">
            <a:spLocks noGrp="1"/>
          </p:cNvSpPr>
          <p:nvPr>
            <p:ph type="sldNum" idx="12"/>
          </p:nvPr>
        </p:nvSpPr>
        <p:spPr>
          <a:xfrm>
            <a:off x="753616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3"/>
          <p:cNvPicPr preferRelativeResize="0"/>
          <p:nvPr/>
        </p:nvPicPr>
        <p:blipFill rotWithShape="1">
          <a:blip r:embed="rId3">
            <a:alphaModFix/>
          </a:blip>
          <a:srcRect/>
          <a:stretch/>
        </p:blipFill>
        <p:spPr>
          <a:xfrm>
            <a:off x="-168696" y="-62608"/>
            <a:ext cx="12467000" cy="7020000"/>
          </a:xfrm>
          <a:prstGeom prst="rect">
            <a:avLst/>
          </a:prstGeom>
          <a:noFill/>
          <a:ln>
            <a:noFill/>
          </a:ln>
        </p:spPr>
      </p:pic>
      <p:pic>
        <p:nvPicPr>
          <p:cNvPr id="196" name="Google Shape;196;p13"/>
          <p:cNvPicPr preferRelativeResize="0"/>
          <p:nvPr/>
        </p:nvPicPr>
        <p:blipFill rotWithShape="1">
          <a:blip r:embed="rId4">
            <a:alphaModFix/>
          </a:blip>
          <a:srcRect/>
          <a:stretch/>
        </p:blipFill>
        <p:spPr>
          <a:xfrm>
            <a:off x="2340428" y="1162972"/>
            <a:ext cx="7511144" cy="5314068"/>
          </a:xfrm>
          <a:prstGeom prst="rect">
            <a:avLst/>
          </a:prstGeom>
          <a:noFill/>
          <a:ln>
            <a:noFill/>
          </a:ln>
        </p:spPr>
      </p:pic>
      <p:sp>
        <p:nvSpPr>
          <p:cNvPr id="197" name="Google Shape;197;p13"/>
          <p:cNvSpPr txBox="1"/>
          <p:nvPr/>
        </p:nvSpPr>
        <p:spPr>
          <a:xfrm>
            <a:off x="7239000" y="1469571"/>
            <a:ext cx="3929743" cy="1815841"/>
          </a:xfrm>
          <a:prstGeom prst="rect">
            <a:avLst/>
          </a:prstGeom>
          <a:solidFill>
            <a:schemeClr val="dk1"/>
          </a:solidFill>
          <a:ln>
            <a:noFill/>
          </a:ln>
        </p:spPr>
        <p:txBody>
          <a:bodyPr spcFirstLastPara="1" wrap="square" lIns="91425" tIns="45700" rIns="91425" bIns="45700" anchor="t" anchorCtr="0">
            <a:spAutoFit/>
          </a:bodyPr>
          <a:lstStyle/>
          <a:p>
            <a:pPr lvl="0" algn="just"/>
            <a:r>
              <a:rPr lang="fr-CA" smtClean="0">
                <a:solidFill>
                  <a:schemeClr val="lt1"/>
                </a:solidFill>
                <a:latin typeface="Century Gothic"/>
                <a:ea typeface="Century Gothic"/>
                <a:cs typeface="Century Gothic"/>
                <a:sym typeface="Century Gothic"/>
              </a:rPr>
              <a:t>Historiquement, la portion </a:t>
            </a:r>
            <a:r>
              <a:rPr lang="fr-CA">
                <a:solidFill>
                  <a:schemeClr val="lt1"/>
                </a:solidFill>
                <a:latin typeface="Century Gothic"/>
                <a:ea typeface="Century Gothic"/>
                <a:cs typeface="Century Gothic"/>
                <a:sym typeface="Century Gothic"/>
              </a:rPr>
              <a:t>Victoria Ouest de Surimeau a connu le plus de </a:t>
            </a:r>
            <a:r>
              <a:rPr lang="fr-CA" smtClean="0">
                <a:solidFill>
                  <a:schemeClr val="lt1"/>
                </a:solidFill>
                <a:latin typeface="Century Gothic"/>
                <a:ea typeface="Century Gothic"/>
                <a:cs typeface="Century Gothic"/>
                <a:sym typeface="Century Gothic"/>
              </a:rPr>
              <a:t>travaux, </a:t>
            </a:r>
            <a:r>
              <a:rPr lang="fr-CA">
                <a:solidFill>
                  <a:schemeClr val="lt1"/>
                </a:solidFill>
                <a:latin typeface="Century Gothic"/>
                <a:ea typeface="Century Gothic"/>
                <a:cs typeface="Century Gothic"/>
                <a:sym typeface="Century Gothic"/>
              </a:rPr>
              <a:t>démontrant clairement la présence d'un </a:t>
            </a:r>
            <a:r>
              <a:rPr lang="fr-CA" smtClean="0">
                <a:solidFill>
                  <a:schemeClr val="lt1"/>
                </a:solidFill>
                <a:latin typeface="Century Gothic"/>
                <a:ea typeface="Century Gothic"/>
                <a:cs typeface="Century Gothic"/>
                <a:sym typeface="Century Gothic"/>
              </a:rPr>
              <a:t>SMV </a:t>
            </a:r>
            <a:r>
              <a:rPr lang="fr-CA">
                <a:solidFill>
                  <a:schemeClr val="lt1"/>
                </a:solidFill>
                <a:latin typeface="Century Gothic"/>
                <a:ea typeface="Century Gothic"/>
                <a:cs typeface="Century Gothic"/>
                <a:sym typeface="Century Gothic"/>
              </a:rPr>
              <a:t>tracé assez étroitement sur ~ 4 km, ainsi que la présence du système ultramafique de nickel, principalement par échantillonnage de surface et tranchée, avec quelques forages historiques</a:t>
            </a:r>
            <a:r>
              <a:rPr lang="fr-CA" smtClean="0">
                <a:solidFill>
                  <a:schemeClr val="lt1"/>
                </a:solidFill>
                <a:latin typeface="Century Gothic"/>
                <a:ea typeface="Century Gothic"/>
                <a:cs typeface="Century Gothic"/>
                <a:sym typeface="Century Gothic"/>
              </a:rPr>
              <a:t>.</a:t>
            </a:r>
          </a:p>
        </p:txBody>
      </p:sp>
      <p:sp>
        <p:nvSpPr>
          <p:cNvPr id="198" name="Google Shape;19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4"/>
          <p:cNvPicPr preferRelativeResize="0"/>
          <p:nvPr/>
        </p:nvPicPr>
        <p:blipFill rotWithShape="1">
          <a:blip r:embed="rId3">
            <a:alphaModFix/>
          </a:blip>
          <a:srcRect/>
          <a:stretch/>
        </p:blipFill>
        <p:spPr>
          <a:xfrm>
            <a:off x="-106304" y="-27384"/>
            <a:ext cx="12467000" cy="7020000"/>
          </a:xfrm>
          <a:prstGeom prst="rect">
            <a:avLst/>
          </a:prstGeom>
          <a:noFill/>
          <a:ln>
            <a:noFill/>
          </a:ln>
        </p:spPr>
      </p:pic>
      <p:pic>
        <p:nvPicPr>
          <p:cNvPr id="205" name="Google Shape;205;p14"/>
          <p:cNvPicPr preferRelativeResize="0"/>
          <p:nvPr/>
        </p:nvPicPr>
        <p:blipFill rotWithShape="1">
          <a:blip r:embed="rId4">
            <a:alphaModFix/>
          </a:blip>
          <a:srcRect/>
          <a:stretch/>
        </p:blipFill>
        <p:spPr>
          <a:xfrm>
            <a:off x="1306285" y="187386"/>
            <a:ext cx="8775701" cy="6204816"/>
          </a:xfrm>
          <a:prstGeom prst="rect">
            <a:avLst/>
          </a:prstGeom>
          <a:noFill/>
          <a:ln>
            <a:noFill/>
          </a:ln>
        </p:spPr>
      </p:pic>
      <p:sp>
        <p:nvSpPr>
          <p:cNvPr id="206" name="Google Shape;206;p14"/>
          <p:cNvSpPr txBox="1"/>
          <p:nvPr/>
        </p:nvSpPr>
        <p:spPr>
          <a:xfrm>
            <a:off x="7021286" y="315686"/>
            <a:ext cx="5061857" cy="1815841"/>
          </a:xfrm>
          <a:prstGeom prst="rect">
            <a:avLst/>
          </a:prstGeom>
          <a:solidFill>
            <a:schemeClr val="dk1"/>
          </a:solidFill>
          <a:ln>
            <a:noFill/>
          </a:ln>
        </p:spPr>
        <p:txBody>
          <a:bodyPr spcFirstLastPara="1" wrap="square" lIns="91425" tIns="45700" rIns="91425" bIns="45700" anchor="t" anchorCtr="0">
            <a:spAutoFit/>
          </a:bodyPr>
          <a:lstStyle/>
          <a:p>
            <a:pPr lvl="0" algn="just"/>
            <a:r>
              <a:rPr lang="fr-CA">
                <a:solidFill>
                  <a:schemeClr val="lt1"/>
                </a:solidFill>
                <a:latin typeface="Century Gothic"/>
                <a:ea typeface="Century Gothic"/>
                <a:cs typeface="Century Gothic"/>
                <a:sym typeface="Century Gothic"/>
              </a:rPr>
              <a:t>Nixon-Bartleman chevauche la </a:t>
            </a:r>
            <a:r>
              <a:rPr lang="fr-CA" smtClean="0">
                <a:solidFill>
                  <a:schemeClr val="lt1"/>
                </a:solidFill>
                <a:latin typeface="Century Gothic"/>
                <a:ea typeface="Century Gothic"/>
                <a:cs typeface="Century Gothic"/>
                <a:sym typeface="Century Gothic"/>
              </a:rPr>
              <a:t>Faille </a:t>
            </a:r>
            <a:r>
              <a:rPr lang="fr-CA">
                <a:solidFill>
                  <a:schemeClr val="lt1"/>
                </a:solidFill>
                <a:latin typeface="Century Gothic"/>
                <a:ea typeface="Century Gothic"/>
                <a:cs typeface="Century Gothic"/>
                <a:sym typeface="Century Gothic"/>
              </a:rPr>
              <a:t>Destor-Porcupine, </a:t>
            </a:r>
            <a:r>
              <a:rPr lang="fr-CA" smtClean="0">
                <a:solidFill>
                  <a:schemeClr val="lt1"/>
                </a:solidFill>
                <a:latin typeface="Century Gothic"/>
                <a:ea typeface="Century Gothic"/>
                <a:cs typeface="Century Gothic"/>
                <a:sym typeface="Century Gothic"/>
              </a:rPr>
              <a:t>avec &gt; </a:t>
            </a:r>
            <a:r>
              <a:rPr lang="fr-CA">
                <a:solidFill>
                  <a:schemeClr val="lt1"/>
                </a:solidFill>
                <a:latin typeface="Century Gothic"/>
                <a:ea typeface="Century Gothic"/>
                <a:cs typeface="Century Gothic"/>
                <a:sym typeface="Century Gothic"/>
              </a:rPr>
              <a:t>500 m d'or exposé dans une minéralisation de quartz, avec des veines en échelon découvertes par Renforth. Située à l'ouest de Timmins, la propriété se trouve dans un </a:t>
            </a:r>
            <a:r>
              <a:rPr lang="fr-CA" smtClean="0">
                <a:solidFill>
                  <a:schemeClr val="lt1"/>
                </a:solidFill>
                <a:latin typeface="Century Gothic"/>
                <a:ea typeface="Century Gothic"/>
                <a:cs typeface="Century Gothic"/>
                <a:sym typeface="Century Gothic"/>
              </a:rPr>
              <a:t>secteur prolifique </a:t>
            </a:r>
            <a:r>
              <a:rPr lang="fr-CA">
                <a:solidFill>
                  <a:schemeClr val="lt1"/>
                </a:solidFill>
                <a:latin typeface="Century Gothic"/>
                <a:ea typeface="Century Gothic"/>
                <a:cs typeface="Century Gothic"/>
                <a:sym typeface="Century Gothic"/>
              </a:rPr>
              <a:t>et </a:t>
            </a:r>
            <a:r>
              <a:rPr lang="fr-CA" smtClean="0">
                <a:solidFill>
                  <a:schemeClr val="lt1"/>
                </a:solidFill>
                <a:latin typeface="Century Gothic"/>
                <a:ea typeface="Century Gothic"/>
                <a:cs typeface="Century Gothic"/>
                <a:sym typeface="Century Gothic"/>
              </a:rPr>
              <a:t>rentable </a:t>
            </a:r>
            <a:r>
              <a:rPr lang="fr-CA">
                <a:solidFill>
                  <a:schemeClr val="lt1"/>
                </a:solidFill>
                <a:latin typeface="Century Gothic"/>
                <a:ea typeface="Century Gothic"/>
                <a:cs typeface="Century Gothic"/>
                <a:sym typeface="Century Gothic"/>
              </a:rPr>
              <a:t>où d'importants travaux </a:t>
            </a:r>
            <a:r>
              <a:rPr lang="fr-CA" smtClean="0">
                <a:solidFill>
                  <a:schemeClr val="lt1"/>
                </a:solidFill>
                <a:latin typeface="Century Gothic"/>
                <a:ea typeface="Century Gothic"/>
                <a:cs typeface="Century Gothic"/>
                <a:sym typeface="Century Gothic"/>
              </a:rPr>
              <a:t>ont </a:t>
            </a:r>
            <a:r>
              <a:rPr lang="fr-CA">
                <a:solidFill>
                  <a:schemeClr val="lt1"/>
                </a:solidFill>
                <a:latin typeface="Century Gothic"/>
                <a:ea typeface="Century Gothic"/>
                <a:cs typeface="Century Gothic"/>
                <a:sym typeface="Century Gothic"/>
              </a:rPr>
              <a:t>été </a:t>
            </a:r>
            <a:r>
              <a:rPr lang="fr-CA" smtClean="0">
                <a:solidFill>
                  <a:schemeClr val="lt1"/>
                </a:solidFill>
                <a:latin typeface="Century Gothic"/>
                <a:ea typeface="Century Gothic"/>
                <a:cs typeface="Century Gothic"/>
                <a:sym typeface="Century Gothic"/>
              </a:rPr>
              <a:t>effectués sans </a:t>
            </a:r>
            <a:r>
              <a:rPr lang="fr-CA">
                <a:solidFill>
                  <a:schemeClr val="lt1"/>
                </a:solidFill>
                <a:latin typeface="Century Gothic"/>
                <a:ea typeface="Century Gothic"/>
                <a:cs typeface="Century Gothic"/>
                <a:sym typeface="Century Gothic"/>
              </a:rPr>
              <a:t>qu'aucune tentative de calcul d'une ressource n'ait été faite. Plusieurs </a:t>
            </a:r>
            <a:r>
              <a:rPr lang="fr-CA" smtClean="0">
                <a:solidFill>
                  <a:schemeClr val="lt1"/>
                </a:solidFill>
                <a:latin typeface="Century Gothic"/>
                <a:ea typeface="Century Gothic"/>
                <a:cs typeface="Century Gothic"/>
                <a:sym typeface="Century Gothic"/>
              </a:rPr>
              <a:t>cibles intéressent Renforth.</a:t>
            </a:r>
          </a:p>
        </p:txBody>
      </p:sp>
      <p:sp>
        <p:nvSpPr>
          <p:cNvPr id="207" name="Google Shape;207;p14"/>
          <p:cNvSpPr txBox="1">
            <a:spLocks noGrp="1"/>
          </p:cNvSpPr>
          <p:nvPr>
            <p:ph type="sldNum" idx="12"/>
          </p:nvPr>
        </p:nvSpPr>
        <p:spPr>
          <a:xfrm>
            <a:off x="7624762"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5"/>
          <p:cNvPicPr preferRelativeResize="0"/>
          <p:nvPr/>
        </p:nvPicPr>
        <p:blipFill rotWithShape="1">
          <a:blip r:embed="rId3">
            <a:alphaModFix/>
          </a:blip>
          <a:srcRect/>
          <a:stretch/>
        </p:blipFill>
        <p:spPr>
          <a:xfrm>
            <a:off x="6350" y="0"/>
            <a:ext cx="12179300" cy="6858000"/>
          </a:xfrm>
          <a:prstGeom prst="rect">
            <a:avLst/>
          </a:prstGeom>
          <a:noFill/>
          <a:ln>
            <a:noFill/>
          </a:ln>
        </p:spPr>
      </p:pic>
      <p:pic>
        <p:nvPicPr>
          <p:cNvPr id="214" name="Google Shape;214;p15"/>
          <p:cNvPicPr preferRelativeResize="0"/>
          <p:nvPr/>
        </p:nvPicPr>
        <p:blipFill rotWithShape="1">
          <a:blip r:embed="rId3">
            <a:alphaModFix/>
          </a:blip>
          <a:srcRect/>
          <a:stretch/>
        </p:blipFill>
        <p:spPr>
          <a:xfrm>
            <a:off x="-96688" y="-99392"/>
            <a:ext cx="12467000" cy="7020000"/>
          </a:xfrm>
          <a:prstGeom prst="rect">
            <a:avLst/>
          </a:prstGeom>
          <a:noFill/>
          <a:ln>
            <a:noFill/>
          </a:ln>
        </p:spPr>
      </p:pic>
      <p:pic>
        <p:nvPicPr>
          <p:cNvPr id="215" name="Google Shape;215;p15"/>
          <p:cNvPicPr preferRelativeResize="0"/>
          <p:nvPr/>
        </p:nvPicPr>
        <p:blipFill rotWithShape="1">
          <a:blip r:embed="rId4">
            <a:alphaModFix/>
          </a:blip>
          <a:srcRect l="10909" t="5714"/>
          <a:stretch/>
        </p:blipFill>
        <p:spPr>
          <a:xfrm>
            <a:off x="403377" y="1239675"/>
            <a:ext cx="4458879" cy="3539154"/>
          </a:xfrm>
          <a:prstGeom prst="rect">
            <a:avLst/>
          </a:prstGeom>
          <a:noFill/>
          <a:ln>
            <a:noFill/>
          </a:ln>
        </p:spPr>
      </p:pic>
      <p:sp>
        <p:nvSpPr>
          <p:cNvPr id="216" name="Google Shape;216;p15"/>
          <p:cNvSpPr txBox="1"/>
          <p:nvPr/>
        </p:nvSpPr>
        <p:spPr>
          <a:xfrm>
            <a:off x="130629" y="4920342"/>
            <a:ext cx="5243743" cy="307736"/>
          </a:xfrm>
          <a:prstGeom prst="rect">
            <a:avLst/>
          </a:prstGeom>
          <a:noFill/>
          <a:ln>
            <a:noFill/>
          </a:ln>
        </p:spPr>
        <p:txBody>
          <a:bodyPr spcFirstLastPara="1" wrap="square" lIns="91425" tIns="45700" rIns="91425" bIns="45700" anchor="t" anchorCtr="0">
            <a:spAutoFit/>
          </a:bodyPr>
          <a:lstStyle/>
          <a:p>
            <a:pPr lvl="0"/>
            <a:r>
              <a:rPr lang="fr-CA">
                <a:solidFill>
                  <a:schemeClr val="lt1"/>
                </a:solidFill>
                <a:latin typeface="Century Gothic"/>
                <a:ea typeface="Century Gothic"/>
                <a:cs typeface="Century Gothic"/>
                <a:sym typeface="Century Gothic"/>
              </a:rPr>
              <a:t>Nixon-Bartleman est une source d'or </a:t>
            </a:r>
            <a:r>
              <a:rPr lang="fr-CA" smtClean="0">
                <a:solidFill>
                  <a:schemeClr val="lt1"/>
                </a:solidFill>
                <a:latin typeface="Century Gothic"/>
                <a:ea typeface="Century Gothic"/>
                <a:cs typeface="Century Gothic"/>
                <a:sym typeface="Century Gothic"/>
              </a:rPr>
              <a:t>spectaculaire</a:t>
            </a:r>
          </a:p>
        </p:txBody>
      </p:sp>
      <p:pic>
        <p:nvPicPr>
          <p:cNvPr id="217" name="Google Shape;217;p15"/>
          <p:cNvPicPr preferRelativeResize="0"/>
          <p:nvPr/>
        </p:nvPicPr>
        <p:blipFill rotWithShape="1">
          <a:blip r:embed="rId5">
            <a:alphaModFix/>
          </a:blip>
          <a:srcRect/>
          <a:stretch/>
        </p:blipFill>
        <p:spPr>
          <a:xfrm>
            <a:off x="5494074" y="618020"/>
            <a:ext cx="6053408" cy="4610099"/>
          </a:xfrm>
          <a:prstGeom prst="rect">
            <a:avLst/>
          </a:prstGeom>
          <a:noFill/>
          <a:ln>
            <a:noFill/>
          </a:ln>
        </p:spPr>
      </p:pic>
      <p:sp>
        <p:nvSpPr>
          <p:cNvPr id="218" name="Google Shape;218;p15"/>
          <p:cNvSpPr txBox="1"/>
          <p:nvPr/>
        </p:nvSpPr>
        <p:spPr>
          <a:xfrm>
            <a:off x="5840396" y="5323114"/>
            <a:ext cx="5252147" cy="523180"/>
          </a:xfrm>
          <a:prstGeom prst="rect">
            <a:avLst/>
          </a:prstGeom>
          <a:noFill/>
          <a:ln>
            <a:noFill/>
          </a:ln>
        </p:spPr>
        <p:txBody>
          <a:bodyPr spcFirstLastPara="1" wrap="square" lIns="91425" tIns="45700" rIns="91425" bIns="45700" anchor="t" anchorCtr="0">
            <a:spAutoFit/>
          </a:bodyPr>
          <a:lstStyle/>
          <a:p>
            <a:pPr lvl="0" algn="ctr"/>
            <a:r>
              <a:rPr lang="fr-CA">
                <a:solidFill>
                  <a:schemeClr val="lt1"/>
                </a:solidFill>
                <a:latin typeface="Century Gothic"/>
                <a:ea typeface="Century Gothic"/>
                <a:cs typeface="Century Gothic"/>
                <a:sym typeface="Century Gothic"/>
              </a:rPr>
              <a:t>Renforth a </a:t>
            </a:r>
            <a:r>
              <a:rPr lang="fr-CA" smtClean="0">
                <a:solidFill>
                  <a:schemeClr val="lt1"/>
                </a:solidFill>
                <a:latin typeface="Century Gothic"/>
                <a:ea typeface="Century Gothic"/>
                <a:cs typeface="Century Gothic"/>
                <a:sym typeface="Century Gothic"/>
              </a:rPr>
              <a:t>obtenu </a:t>
            </a:r>
            <a:r>
              <a:rPr lang="fr-CA">
                <a:solidFill>
                  <a:schemeClr val="lt1"/>
                </a:solidFill>
                <a:latin typeface="Century Gothic"/>
                <a:ea typeface="Century Gothic"/>
                <a:cs typeface="Century Gothic"/>
                <a:sym typeface="Century Gothic"/>
              </a:rPr>
              <a:t>22,1 </a:t>
            </a:r>
            <a:r>
              <a:rPr lang="fr-CA" smtClean="0">
                <a:solidFill>
                  <a:schemeClr val="lt1"/>
                </a:solidFill>
                <a:latin typeface="Century Gothic"/>
                <a:ea typeface="Century Gothic"/>
                <a:cs typeface="Century Gothic"/>
                <a:sym typeface="Century Gothic"/>
              </a:rPr>
              <a:t>g/t d’or sur </a:t>
            </a:r>
            <a:r>
              <a:rPr lang="fr-CA">
                <a:solidFill>
                  <a:schemeClr val="lt1"/>
                </a:solidFill>
                <a:latin typeface="Century Gothic"/>
                <a:ea typeface="Century Gothic"/>
                <a:cs typeface="Century Gothic"/>
                <a:sym typeface="Century Gothic"/>
              </a:rPr>
              <a:t>0,3 m dans </a:t>
            </a:r>
            <a:r>
              <a:rPr lang="fr-CA" smtClean="0">
                <a:solidFill>
                  <a:schemeClr val="lt1"/>
                </a:solidFill>
                <a:latin typeface="Century Gothic"/>
                <a:ea typeface="Century Gothic"/>
                <a:cs typeface="Century Gothic"/>
                <a:sym typeface="Century Gothic"/>
              </a:rPr>
              <a:t>un échantillon en canelure sur Nixon-Bartleman</a:t>
            </a:r>
          </a:p>
        </p:txBody>
      </p:sp>
      <p:sp>
        <p:nvSpPr>
          <p:cNvPr id="219" name="Google Shape;219;p15"/>
          <p:cNvSpPr txBox="1">
            <a:spLocks noGrp="1"/>
          </p:cNvSpPr>
          <p:nvPr>
            <p:ph type="sldNum" idx="12"/>
          </p:nvPr>
        </p:nvSpPr>
        <p:spPr>
          <a:xfrm>
            <a:off x="7596187"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6"/>
          <p:cNvPicPr preferRelativeResize="0"/>
          <p:nvPr/>
        </p:nvPicPr>
        <p:blipFill rotWithShape="1">
          <a:blip r:embed="rId3">
            <a:alphaModFix/>
          </a:blip>
          <a:srcRect/>
          <a:stretch/>
        </p:blipFill>
        <p:spPr>
          <a:xfrm>
            <a:off x="-178312" y="-62608"/>
            <a:ext cx="12467000" cy="7020000"/>
          </a:xfrm>
          <a:prstGeom prst="rect">
            <a:avLst/>
          </a:prstGeom>
          <a:noFill/>
          <a:ln>
            <a:noFill/>
          </a:ln>
        </p:spPr>
      </p:pic>
      <p:sp>
        <p:nvSpPr>
          <p:cNvPr id="226" name="Google Shape;226;p16"/>
          <p:cNvSpPr txBox="1"/>
          <p:nvPr/>
        </p:nvSpPr>
        <p:spPr>
          <a:xfrm>
            <a:off x="936170" y="1371600"/>
            <a:ext cx="5921829" cy="3323946"/>
          </a:xfrm>
          <a:prstGeom prst="rect">
            <a:avLst/>
          </a:prstGeom>
          <a:noFill/>
          <a:ln>
            <a:noFill/>
          </a:ln>
        </p:spPr>
        <p:txBody>
          <a:bodyPr spcFirstLastPara="1" wrap="square" lIns="91425" tIns="45700" rIns="91425" bIns="45700" anchor="t" anchorCtr="0">
            <a:spAutoFit/>
          </a:bodyPr>
          <a:lstStyle/>
          <a:p>
            <a:pPr marL="285750" lvl="0" indent="-285750" algn="just">
              <a:buClr>
                <a:schemeClr val="lt1"/>
              </a:buClr>
              <a:buSzPts val="1400"/>
              <a:buFont typeface="Arial"/>
              <a:buChar char="•"/>
            </a:pPr>
            <a:r>
              <a:rPr lang="fr-CA">
                <a:solidFill>
                  <a:schemeClr val="lt1"/>
                </a:solidFill>
                <a:latin typeface="Century Gothic"/>
                <a:ea typeface="Century Gothic"/>
                <a:cs typeface="Century Gothic"/>
                <a:sym typeface="Century Gothic"/>
              </a:rPr>
              <a:t>Renforth, </a:t>
            </a:r>
            <a:r>
              <a:rPr lang="fr-CA" smtClean="0">
                <a:solidFill>
                  <a:schemeClr val="lt1"/>
                </a:solidFill>
                <a:latin typeface="Century Gothic"/>
                <a:ea typeface="Century Gothic"/>
                <a:cs typeface="Century Gothic"/>
                <a:sym typeface="Century Gothic"/>
              </a:rPr>
              <a:t>a &gt; </a:t>
            </a:r>
            <a:r>
              <a:rPr lang="fr-CA">
                <a:solidFill>
                  <a:schemeClr val="lt1"/>
                </a:solidFill>
                <a:latin typeface="Century Gothic"/>
                <a:ea typeface="Century Gothic"/>
                <a:cs typeface="Century Gothic"/>
                <a:sym typeface="Century Gothic"/>
              </a:rPr>
              <a:t>8 millions de dollars en espèces et en titres en main, 251 millions d'actions en circulation et 5 propriétés minéralisées en propriété </a:t>
            </a:r>
            <a:r>
              <a:rPr lang="fr-CA" smtClean="0">
                <a:solidFill>
                  <a:schemeClr val="lt1"/>
                </a:solidFill>
                <a:latin typeface="Century Gothic"/>
                <a:ea typeface="Century Gothic"/>
                <a:cs typeface="Century Gothic"/>
                <a:sym typeface="Century Gothic"/>
              </a:rPr>
              <a:t>exclusive</a:t>
            </a:r>
          </a:p>
          <a:p>
            <a:pPr marL="285750" lvl="0" indent="-285750" algn="just">
              <a:buClr>
                <a:schemeClr val="lt1"/>
              </a:buClr>
              <a:buSzPts val="1400"/>
              <a:buFont typeface="Arial"/>
              <a:buChar char="•"/>
            </a:pPr>
            <a:r>
              <a:rPr lang="fr-CA">
                <a:solidFill>
                  <a:schemeClr val="lt1"/>
                </a:solidFill>
                <a:latin typeface="Century Gothic"/>
                <a:ea typeface="Century Gothic"/>
                <a:cs typeface="Century Gothic"/>
                <a:sym typeface="Century Gothic"/>
              </a:rPr>
              <a:t>Renforth </a:t>
            </a:r>
            <a:r>
              <a:rPr lang="fr-CA" smtClean="0">
                <a:solidFill>
                  <a:schemeClr val="lt1"/>
                </a:solidFill>
                <a:latin typeface="Century Gothic"/>
                <a:ea typeface="Century Gothic"/>
                <a:cs typeface="Century Gothic"/>
                <a:sym typeface="Century Gothic"/>
              </a:rPr>
              <a:t>est en plein programme de forage sur Parbec </a:t>
            </a:r>
            <a:r>
              <a:rPr lang="fr-CA">
                <a:solidFill>
                  <a:schemeClr val="lt1"/>
                </a:solidFill>
                <a:latin typeface="Century Gothic"/>
                <a:ea typeface="Century Gothic"/>
                <a:cs typeface="Century Gothic"/>
                <a:sym typeface="Century Gothic"/>
              </a:rPr>
              <a:t>avec des cibles </a:t>
            </a:r>
            <a:r>
              <a:rPr lang="fr-CA" smtClean="0">
                <a:solidFill>
                  <a:schemeClr val="lt1"/>
                </a:solidFill>
                <a:latin typeface="Century Gothic"/>
                <a:ea typeface="Century Gothic"/>
                <a:cs typeface="Century Gothic"/>
                <a:sym typeface="Century Gothic"/>
              </a:rPr>
              <a:t>en profondeur, intercallaires et d'extension. Les résultats sont attendus d’octobre jusqu'à </a:t>
            </a:r>
            <a:r>
              <a:rPr lang="fr-CA">
                <a:solidFill>
                  <a:schemeClr val="lt1"/>
                </a:solidFill>
                <a:latin typeface="Century Gothic"/>
                <a:ea typeface="Century Gothic"/>
                <a:cs typeface="Century Gothic"/>
                <a:sym typeface="Century Gothic"/>
              </a:rPr>
              <a:t>la fin de </a:t>
            </a:r>
            <a:r>
              <a:rPr lang="fr-CA" smtClean="0">
                <a:solidFill>
                  <a:schemeClr val="lt1"/>
                </a:solidFill>
                <a:latin typeface="Century Gothic"/>
                <a:ea typeface="Century Gothic"/>
                <a:cs typeface="Century Gothic"/>
                <a:sym typeface="Century Gothic"/>
              </a:rPr>
              <a:t>l'année</a:t>
            </a:r>
          </a:p>
          <a:p>
            <a:pPr marL="285750" lvl="0" indent="-285750" algn="just">
              <a:buClr>
                <a:schemeClr val="lt1"/>
              </a:buClr>
              <a:buSzPts val="1400"/>
              <a:buFont typeface="Arial"/>
              <a:buChar char="•"/>
            </a:pPr>
            <a:r>
              <a:rPr lang="fr-CA">
                <a:solidFill>
                  <a:schemeClr val="lt1"/>
                </a:solidFill>
                <a:latin typeface="Century Gothic"/>
                <a:ea typeface="Century Gothic"/>
                <a:cs typeface="Century Gothic"/>
                <a:sym typeface="Century Gothic"/>
              </a:rPr>
              <a:t>Renforth poursuivra des travaux de terrain supplémentaires </a:t>
            </a:r>
            <a:r>
              <a:rPr lang="fr-CA" smtClean="0">
                <a:solidFill>
                  <a:schemeClr val="lt1"/>
                </a:solidFill>
                <a:latin typeface="Century Gothic"/>
                <a:ea typeface="Century Gothic"/>
                <a:cs typeface="Century Gothic"/>
                <a:sym typeface="Century Gothic"/>
              </a:rPr>
              <a:t>sur </a:t>
            </a:r>
            <a:r>
              <a:rPr lang="fr-CA">
                <a:solidFill>
                  <a:schemeClr val="lt1"/>
                </a:solidFill>
                <a:latin typeface="Century Gothic"/>
                <a:ea typeface="Century Gothic"/>
                <a:cs typeface="Century Gothic"/>
                <a:sym typeface="Century Gothic"/>
              </a:rPr>
              <a:t>Surimeau, </a:t>
            </a:r>
            <a:r>
              <a:rPr lang="fr-CA" smtClean="0">
                <a:solidFill>
                  <a:schemeClr val="lt1"/>
                </a:solidFill>
                <a:latin typeface="Century Gothic"/>
                <a:ea typeface="Century Gothic"/>
                <a:cs typeface="Century Gothic"/>
                <a:sym typeface="Century Gothic"/>
              </a:rPr>
              <a:t>de la </a:t>
            </a:r>
            <a:r>
              <a:rPr lang="fr-CA">
                <a:solidFill>
                  <a:schemeClr val="lt1"/>
                </a:solidFill>
                <a:latin typeface="Century Gothic"/>
                <a:ea typeface="Century Gothic"/>
                <a:cs typeface="Century Gothic"/>
                <a:sym typeface="Century Gothic"/>
              </a:rPr>
              <a:t>géophysique </a:t>
            </a:r>
            <a:r>
              <a:rPr lang="fr-CA" smtClean="0">
                <a:solidFill>
                  <a:schemeClr val="lt1"/>
                </a:solidFill>
                <a:latin typeface="Century Gothic"/>
                <a:ea typeface="Century Gothic"/>
                <a:cs typeface="Century Gothic"/>
                <a:sym typeface="Century Gothic"/>
              </a:rPr>
              <a:t>sur </a:t>
            </a:r>
            <a:r>
              <a:rPr lang="fr-CA">
                <a:solidFill>
                  <a:schemeClr val="lt1"/>
                </a:solidFill>
                <a:latin typeface="Century Gothic"/>
                <a:ea typeface="Century Gothic"/>
                <a:cs typeface="Century Gothic"/>
                <a:sym typeface="Century Gothic"/>
              </a:rPr>
              <a:t>Malartic </a:t>
            </a:r>
            <a:r>
              <a:rPr lang="fr-CA" smtClean="0">
                <a:solidFill>
                  <a:schemeClr val="lt1"/>
                </a:solidFill>
                <a:latin typeface="Century Gothic"/>
                <a:ea typeface="Century Gothic"/>
                <a:cs typeface="Century Gothic"/>
                <a:sym typeface="Century Gothic"/>
              </a:rPr>
              <a:t>Ouest </a:t>
            </a:r>
            <a:r>
              <a:rPr lang="fr-CA">
                <a:solidFill>
                  <a:schemeClr val="lt1"/>
                </a:solidFill>
                <a:latin typeface="Century Gothic"/>
                <a:ea typeface="Century Gothic"/>
                <a:cs typeface="Century Gothic"/>
                <a:sym typeface="Century Gothic"/>
              </a:rPr>
              <a:t>et Surimeau (en supposant qu'une technologie efficace puisse être identifiée) </a:t>
            </a:r>
            <a:r>
              <a:rPr lang="fr-CA" smtClean="0">
                <a:solidFill>
                  <a:schemeClr val="lt1"/>
                </a:solidFill>
                <a:latin typeface="Century Gothic"/>
                <a:ea typeface="Century Gothic"/>
                <a:cs typeface="Century Gothic"/>
                <a:sym typeface="Century Gothic"/>
              </a:rPr>
              <a:t>durant l’automne 2020</a:t>
            </a:r>
          </a:p>
          <a:p>
            <a:pPr marL="285750" lvl="0" indent="-285750" algn="just">
              <a:buClr>
                <a:schemeClr val="lt1"/>
              </a:buClr>
              <a:buSzPts val="1400"/>
              <a:buFont typeface="Arial"/>
              <a:buChar char="•"/>
            </a:pPr>
            <a:r>
              <a:rPr lang="fr-CA">
                <a:solidFill>
                  <a:schemeClr val="lt1"/>
                </a:solidFill>
                <a:latin typeface="Century Gothic"/>
                <a:ea typeface="Century Gothic"/>
                <a:cs typeface="Century Gothic"/>
                <a:sym typeface="Century Gothic"/>
              </a:rPr>
              <a:t>Renforth poursuit la mise à niveau </a:t>
            </a:r>
            <a:r>
              <a:rPr lang="fr-CA" smtClean="0">
                <a:solidFill>
                  <a:schemeClr val="lt1"/>
                </a:solidFill>
                <a:latin typeface="Century Gothic"/>
                <a:ea typeface="Century Gothic"/>
                <a:cs typeface="Century Gothic"/>
                <a:sym typeface="Century Gothic"/>
              </a:rPr>
              <a:t>de sa présence sur les marchés boursiers. Un listing sur OTCQX est prévu cet automne</a:t>
            </a:r>
          </a:p>
          <a:p>
            <a:pPr marL="285750" lvl="0" indent="-285750" algn="just">
              <a:buClr>
                <a:schemeClr val="lt1"/>
              </a:buClr>
              <a:buSzPts val="1400"/>
              <a:buFont typeface="Arial"/>
              <a:buChar char="•"/>
            </a:pPr>
            <a:r>
              <a:rPr lang="fr-CA">
                <a:solidFill>
                  <a:schemeClr val="lt1"/>
                </a:solidFill>
                <a:latin typeface="Century Gothic"/>
                <a:ea typeface="Century Gothic"/>
                <a:cs typeface="Century Gothic"/>
                <a:sym typeface="Century Gothic"/>
              </a:rPr>
              <a:t>Renforth prévoit poursuivre le forage </a:t>
            </a:r>
            <a:r>
              <a:rPr lang="fr-CA" smtClean="0">
                <a:solidFill>
                  <a:schemeClr val="lt1"/>
                </a:solidFill>
                <a:latin typeface="Century Gothic"/>
                <a:ea typeface="Century Gothic"/>
                <a:cs typeface="Century Gothic"/>
                <a:sym typeface="Century Gothic"/>
              </a:rPr>
              <a:t>sur </a:t>
            </a:r>
            <a:r>
              <a:rPr lang="fr-CA">
                <a:solidFill>
                  <a:schemeClr val="lt1"/>
                </a:solidFill>
                <a:latin typeface="Century Gothic"/>
                <a:ea typeface="Century Gothic"/>
                <a:cs typeface="Century Gothic"/>
                <a:sym typeface="Century Gothic"/>
              </a:rPr>
              <a:t>Parbec </a:t>
            </a:r>
            <a:r>
              <a:rPr lang="fr-CA" smtClean="0">
                <a:solidFill>
                  <a:schemeClr val="lt1"/>
                </a:solidFill>
                <a:latin typeface="Century Gothic"/>
                <a:ea typeface="Century Gothic"/>
                <a:cs typeface="Century Gothic"/>
                <a:sym typeface="Century Gothic"/>
              </a:rPr>
              <a:t>dès le premier trimestre 2021 et un nouveau calcul des ressources le trimestre suivant</a:t>
            </a:r>
            <a:endParaRPr/>
          </a:p>
        </p:txBody>
      </p:sp>
      <p:sp>
        <p:nvSpPr>
          <p:cNvPr id="227" name="Google Shape;227;p16"/>
          <p:cNvSpPr txBox="1"/>
          <p:nvPr/>
        </p:nvSpPr>
        <p:spPr>
          <a:xfrm>
            <a:off x="6008914" y="4833257"/>
            <a:ext cx="5225143" cy="20620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smtClean="0">
                <a:solidFill>
                  <a:srgbClr val="F35A2C"/>
                </a:solidFill>
                <a:latin typeface="Century Gothic"/>
                <a:ea typeface="Century Gothic"/>
                <a:cs typeface="Century Gothic"/>
                <a:sym typeface="Century Gothic"/>
              </a:rPr>
              <a:t>Pour de plus amples informations,</a:t>
            </a:r>
          </a:p>
          <a:p>
            <a:pPr marL="0" marR="0" lvl="0" indent="0" algn="l" rtl="0">
              <a:spcBef>
                <a:spcPts val="0"/>
              </a:spcBef>
              <a:spcAft>
                <a:spcPts val="0"/>
              </a:spcAft>
              <a:buNone/>
            </a:pPr>
            <a:r>
              <a:rPr lang="en-US" sz="1600" smtClean="0">
                <a:solidFill>
                  <a:srgbClr val="F35A2C"/>
                </a:solidFill>
                <a:latin typeface="Century Gothic"/>
                <a:ea typeface="Century Gothic"/>
                <a:cs typeface="Century Gothic"/>
                <a:sym typeface="Century Gothic"/>
              </a:rPr>
              <a:t>veuillez contacter :</a:t>
            </a:r>
            <a:endParaRPr/>
          </a:p>
          <a:p>
            <a:pPr marL="0" marR="0" lvl="0" indent="0" algn="l" rtl="0">
              <a:spcBef>
                <a:spcPts val="0"/>
              </a:spcBef>
              <a:spcAft>
                <a:spcPts val="0"/>
              </a:spcAft>
              <a:buNone/>
            </a:pPr>
            <a:endParaRPr sz="1600">
              <a:solidFill>
                <a:srgbClr val="F35A2C"/>
              </a:solidFill>
              <a:latin typeface="Century Gothic"/>
              <a:ea typeface="Century Gothic"/>
              <a:cs typeface="Century Gothic"/>
              <a:sym typeface="Century Gothic"/>
            </a:endParaRPr>
          </a:p>
          <a:p>
            <a:pPr marL="0" marR="0" lvl="0" indent="0" algn="l" rtl="0">
              <a:spcBef>
                <a:spcPts val="0"/>
              </a:spcBef>
              <a:spcAft>
                <a:spcPts val="0"/>
              </a:spcAft>
              <a:buNone/>
            </a:pPr>
            <a:r>
              <a:rPr lang="en-US" sz="1600">
                <a:solidFill>
                  <a:srgbClr val="F35A2C"/>
                </a:solidFill>
                <a:latin typeface="Century Gothic"/>
                <a:ea typeface="Century Gothic"/>
                <a:cs typeface="Century Gothic"/>
                <a:sym typeface="Century Gothic"/>
              </a:rPr>
              <a:t>Nicole Brewster</a:t>
            </a:r>
            <a:endParaRPr/>
          </a:p>
          <a:p>
            <a:pPr marL="0" marR="0" lvl="0" indent="0" algn="l" rtl="0">
              <a:spcBef>
                <a:spcPts val="0"/>
              </a:spcBef>
              <a:spcAft>
                <a:spcPts val="0"/>
              </a:spcAft>
              <a:buNone/>
            </a:pPr>
            <a:r>
              <a:rPr lang="en-US" sz="1600" smtClean="0">
                <a:solidFill>
                  <a:srgbClr val="F35A2C"/>
                </a:solidFill>
                <a:latin typeface="Century Gothic"/>
                <a:ea typeface="Century Gothic"/>
                <a:cs typeface="Century Gothic"/>
                <a:sym typeface="Century Gothic"/>
              </a:rPr>
              <a:t>Présidente </a:t>
            </a:r>
            <a:r>
              <a:rPr lang="en-US" sz="1600">
                <a:solidFill>
                  <a:srgbClr val="F35A2C"/>
                </a:solidFill>
                <a:latin typeface="Century Gothic"/>
                <a:ea typeface="Century Gothic"/>
                <a:cs typeface="Century Gothic"/>
                <a:sym typeface="Century Gothic"/>
              </a:rPr>
              <a:t>&amp; </a:t>
            </a:r>
            <a:r>
              <a:rPr lang="en-US" sz="1600" smtClean="0">
                <a:solidFill>
                  <a:srgbClr val="F35A2C"/>
                </a:solidFill>
                <a:latin typeface="Century Gothic"/>
                <a:ea typeface="Century Gothic"/>
                <a:cs typeface="Century Gothic"/>
                <a:sym typeface="Century Gothic"/>
              </a:rPr>
              <a:t>Chef de la direction</a:t>
            </a:r>
            <a:endParaRPr/>
          </a:p>
          <a:p>
            <a:pPr marL="0" marR="0" lvl="0" indent="0" algn="l" rtl="0">
              <a:spcBef>
                <a:spcPts val="0"/>
              </a:spcBef>
              <a:spcAft>
                <a:spcPts val="0"/>
              </a:spcAft>
              <a:buNone/>
            </a:pPr>
            <a:r>
              <a:rPr lang="en-US" sz="1600">
                <a:solidFill>
                  <a:srgbClr val="F35A2C"/>
                </a:solidFill>
                <a:latin typeface="Century Gothic"/>
                <a:ea typeface="Century Gothic"/>
                <a:cs typeface="Century Gothic"/>
                <a:sym typeface="Century Gothic"/>
              </a:rPr>
              <a:t>(416)818-1393</a:t>
            </a:r>
            <a:endParaRPr/>
          </a:p>
          <a:p>
            <a:pPr marL="0" marR="0" lvl="0" indent="0" algn="l" rtl="0">
              <a:spcBef>
                <a:spcPts val="0"/>
              </a:spcBef>
              <a:spcAft>
                <a:spcPts val="0"/>
              </a:spcAft>
              <a:buNone/>
            </a:pPr>
            <a:r>
              <a:rPr lang="en-US" sz="1600">
                <a:solidFill>
                  <a:srgbClr val="F35A2C"/>
                </a:solidFill>
                <a:latin typeface="Century Gothic"/>
                <a:ea typeface="Century Gothic"/>
                <a:cs typeface="Century Gothic"/>
                <a:sym typeface="Century Gothic"/>
              </a:rPr>
              <a:t>nicole@renforthresources.com</a:t>
            </a:r>
            <a:endParaRPr sz="1600">
              <a:solidFill>
                <a:srgbClr val="F35A2C"/>
              </a:solidFill>
              <a:latin typeface="Century Gothic"/>
              <a:ea typeface="Century Gothic"/>
              <a:cs typeface="Century Gothic"/>
              <a:sym typeface="Century Gothic"/>
            </a:endParaRPr>
          </a:p>
          <a:p>
            <a:pPr marL="0" marR="0" lvl="0" indent="0" algn="l" rtl="0">
              <a:spcBef>
                <a:spcPts val="0"/>
              </a:spcBef>
              <a:spcAft>
                <a:spcPts val="0"/>
              </a:spcAft>
              <a:buNone/>
            </a:pPr>
            <a:endParaRPr sz="1600">
              <a:solidFill>
                <a:srgbClr val="C00000"/>
              </a:solidFill>
              <a:latin typeface="Century Gothic"/>
              <a:ea typeface="Century Gothic"/>
              <a:cs typeface="Century Gothic"/>
              <a:sym typeface="Century Gothic"/>
            </a:endParaRPr>
          </a:p>
        </p:txBody>
      </p:sp>
      <p:sp>
        <p:nvSpPr>
          <p:cNvPr id="228" name="Google Shape;22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7"/>
          <p:cNvPicPr preferRelativeResize="0"/>
          <p:nvPr/>
        </p:nvPicPr>
        <p:blipFill rotWithShape="1">
          <a:blip r:embed="rId3">
            <a:alphaModFix/>
          </a:blip>
          <a:srcRect/>
          <a:stretch/>
        </p:blipFill>
        <p:spPr>
          <a:xfrm>
            <a:off x="0" y="0"/>
            <a:ext cx="12467000" cy="7020000"/>
          </a:xfrm>
          <a:prstGeom prst="rect">
            <a:avLst/>
          </a:prstGeom>
          <a:noFill/>
          <a:ln>
            <a:noFill/>
          </a:ln>
        </p:spPr>
      </p:pic>
      <p:sp>
        <p:nvSpPr>
          <p:cNvPr id="235" name="Google Shape;235;p17"/>
          <p:cNvSpPr txBox="1"/>
          <p:nvPr/>
        </p:nvSpPr>
        <p:spPr>
          <a:xfrm>
            <a:off x="1660072" y="582067"/>
            <a:ext cx="8871857" cy="6124713"/>
          </a:xfrm>
          <a:prstGeom prst="rect">
            <a:avLst/>
          </a:prstGeom>
          <a:noFill/>
          <a:ln>
            <a:noFill/>
          </a:ln>
        </p:spPr>
        <p:txBody>
          <a:bodyPr spcFirstLastPara="1" wrap="square" lIns="91425" tIns="45700" rIns="91425" bIns="45700" anchor="t" anchorCtr="0">
            <a:spAutoFit/>
          </a:bodyPr>
          <a:lstStyle/>
          <a:p>
            <a:pPr lvl="0"/>
            <a:r>
              <a:rPr lang="en-US">
                <a:solidFill>
                  <a:schemeClr val="lt1"/>
                </a:solidFill>
                <a:latin typeface="Century Gothic"/>
                <a:ea typeface="Century Gothic"/>
                <a:cs typeface="Century Gothic"/>
                <a:sym typeface="Century Gothic"/>
              </a:rPr>
              <a:t>Objectif du </a:t>
            </a:r>
            <a:r>
              <a:rPr lang="en-US" smtClean="0">
                <a:solidFill>
                  <a:schemeClr val="lt1"/>
                </a:solidFill>
                <a:latin typeface="Century Gothic"/>
                <a:ea typeface="Century Gothic"/>
                <a:cs typeface="Century Gothic"/>
                <a:sym typeface="Century Gothic"/>
              </a:rPr>
              <a:t>document</a:t>
            </a:r>
          </a:p>
          <a:p>
            <a:pPr lvl="0"/>
            <a:endParaRPr sz="1400">
              <a:solidFill>
                <a:schemeClr val="lt1"/>
              </a:solidFill>
              <a:latin typeface="Century Gothic"/>
              <a:ea typeface="Century Gothic"/>
              <a:cs typeface="Century Gothic"/>
              <a:sym typeface="Century Gothic"/>
            </a:endParaRPr>
          </a:p>
          <a:p>
            <a:pPr marL="285750" lvl="0" indent="-285750">
              <a:buClr>
                <a:schemeClr val="lt1"/>
              </a:buClr>
              <a:buSzPts val="1400"/>
              <a:buFont typeface="Arial"/>
              <a:buChar char="•"/>
            </a:pPr>
            <a:r>
              <a:rPr lang="fr-CA">
                <a:solidFill>
                  <a:schemeClr val="lt1"/>
                </a:solidFill>
                <a:latin typeface="Century Gothic"/>
                <a:ea typeface="Century Gothic"/>
                <a:cs typeface="Century Gothic"/>
                <a:sym typeface="Century Gothic"/>
              </a:rPr>
              <a:t>Cette présentation vise à donner au lecteur un aperçu des </a:t>
            </a:r>
            <a:r>
              <a:rPr lang="fr-CA" smtClean="0">
                <a:solidFill>
                  <a:schemeClr val="lt1"/>
                </a:solidFill>
                <a:latin typeface="Century Gothic"/>
                <a:ea typeface="Century Gothic"/>
                <a:cs typeface="Century Gothic"/>
                <a:sym typeface="Century Gothic"/>
              </a:rPr>
              <a:t>actifs miniers de Ressources Renforth inc</a:t>
            </a:r>
            <a:r>
              <a:rPr lang="fr-CA">
                <a:solidFill>
                  <a:schemeClr val="lt1"/>
                </a:solidFill>
                <a:latin typeface="Century Gothic"/>
                <a:ea typeface="Century Gothic"/>
                <a:cs typeface="Century Gothic"/>
                <a:sym typeface="Century Gothic"/>
              </a:rPr>
              <a:t>., une </a:t>
            </a:r>
            <a:r>
              <a:rPr lang="fr-CA" smtClean="0">
                <a:solidFill>
                  <a:schemeClr val="lt1"/>
                </a:solidFill>
                <a:latin typeface="Century Gothic"/>
                <a:ea typeface="Century Gothic"/>
                <a:cs typeface="Century Gothic"/>
                <a:sym typeface="Century Gothic"/>
              </a:rPr>
              <a:t>société </a:t>
            </a:r>
            <a:r>
              <a:rPr lang="fr-CA">
                <a:solidFill>
                  <a:schemeClr val="lt1"/>
                </a:solidFill>
                <a:latin typeface="Century Gothic"/>
                <a:ea typeface="Century Gothic"/>
                <a:cs typeface="Century Gothic"/>
                <a:sym typeface="Century Gothic"/>
              </a:rPr>
              <a:t>de ressources aurifères ayant des actifs au Québec et en </a:t>
            </a:r>
            <a:r>
              <a:rPr lang="fr-CA" smtClean="0">
                <a:solidFill>
                  <a:schemeClr val="lt1"/>
                </a:solidFill>
                <a:latin typeface="Century Gothic"/>
                <a:ea typeface="Century Gothic"/>
                <a:cs typeface="Century Gothic"/>
                <a:sym typeface="Century Gothic"/>
              </a:rPr>
              <a:t>Ontario.</a:t>
            </a:r>
          </a:p>
          <a:p>
            <a:pPr marL="285750" marR="0" lvl="0" indent="-285750" algn="l" rtl="0">
              <a:spcBef>
                <a:spcPts val="0"/>
              </a:spcBef>
              <a:spcAft>
                <a:spcPts val="0"/>
              </a:spcAft>
              <a:buClr>
                <a:schemeClr val="lt1"/>
              </a:buClr>
              <a:buSzPts val="1400"/>
              <a:buFont typeface="Arial"/>
              <a:buChar char="•"/>
            </a:pPr>
            <a:endParaRPr lang="en-US" sz="1400" smtClean="0">
              <a:solidFill>
                <a:schemeClr val="lt1"/>
              </a:solidFill>
              <a:latin typeface="Century Gothic"/>
              <a:ea typeface="Century Gothic"/>
              <a:cs typeface="Century Gothic"/>
              <a:sym typeface="Century Gothic"/>
            </a:endParaRPr>
          </a:p>
          <a:p>
            <a:pPr marL="285750" lvl="0" indent="-285750">
              <a:buClr>
                <a:schemeClr val="lt1"/>
              </a:buClr>
              <a:buSzPts val="1400"/>
              <a:buFont typeface="Arial"/>
              <a:buChar char="•"/>
            </a:pPr>
            <a:r>
              <a:rPr lang="fr-CA">
                <a:solidFill>
                  <a:schemeClr val="bg1"/>
                </a:solidFill>
                <a:latin typeface="Century Gothic"/>
                <a:ea typeface="Century Gothic"/>
                <a:cs typeface="Century Gothic"/>
                <a:sym typeface="Century Gothic"/>
              </a:rPr>
              <a:t>Renforth est cotée en bourse sous le </a:t>
            </a:r>
            <a:r>
              <a:rPr lang="fr-CA" smtClean="0">
                <a:solidFill>
                  <a:schemeClr val="bg1"/>
                </a:solidFill>
                <a:latin typeface="Century Gothic"/>
                <a:ea typeface="Century Gothic"/>
                <a:cs typeface="Century Gothic"/>
                <a:sym typeface="Century Gothic"/>
              </a:rPr>
              <a:t>symbole </a:t>
            </a:r>
            <a:r>
              <a:rPr lang="fr-CA">
                <a:solidFill>
                  <a:schemeClr val="bg1"/>
                </a:solidFill>
                <a:latin typeface="Century Gothic"/>
                <a:ea typeface="Century Gothic"/>
                <a:cs typeface="Century Gothic"/>
                <a:sym typeface="Century Gothic"/>
              </a:rPr>
              <a:t>«</a:t>
            </a:r>
            <a:r>
              <a:rPr lang="fr-CA" b="1">
                <a:solidFill>
                  <a:schemeClr val="bg1"/>
                </a:solidFill>
                <a:latin typeface="Century Gothic"/>
                <a:ea typeface="Century Gothic"/>
                <a:cs typeface="Century Gothic"/>
                <a:sym typeface="Century Gothic"/>
              </a:rPr>
              <a:t>RFR</a:t>
            </a:r>
            <a:r>
              <a:rPr lang="fr-CA">
                <a:solidFill>
                  <a:schemeClr val="bg1"/>
                </a:solidFill>
                <a:latin typeface="Century Gothic"/>
                <a:ea typeface="Century Gothic"/>
                <a:cs typeface="Century Gothic"/>
                <a:sym typeface="Century Gothic"/>
              </a:rPr>
              <a:t>» sur le </a:t>
            </a:r>
            <a:r>
              <a:rPr lang="fr-CA" smtClean="0">
                <a:solidFill>
                  <a:schemeClr val="bg1"/>
                </a:solidFill>
                <a:latin typeface="Century Gothic"/>
                <a:ea typeface="Century Gothic"/>
                <a:cs typeface="Century Gothic"/>
                <a:sym typeface="Century Gothic"/>
              </a:rPr>
              <a:t>Canadian Stock Exchange, «</a:t>
            </a:r>
            <a:r>
              <a:rPr lang="fr-CA" b="1">
                <a:solidFill>
                  <a:schemeClr val="bg1"/>
                </a:solidFill>
                <a:latin typeface="Century Gothic"/>
                <a:ea typeface="Century Gothic"/>
                <a:cs typeface="Century Gothic"/>
                <a:sym typeface="Century Gothic"/>
              </a:rPr>
              <a:t>RFHRF</a:t>
            </a:r>
            <a:r>
              <a:rPr lang="fr-CA">
                <a:solidFill>
                  <a:schemeClr val="bg1"/>
                </a:solidFill>
                <a:latin typeface="Century Gothic"/>
                <a:ea typeface="Century Gothic"/>
                <a:cs typeface="Century Gothic"/>
                <a:sym typeface="Century Gothic"/>
              </a:rPr>
              <a:t>» sur le marché OTC </a:t>
            </a:r>
            <a:r>
              <a:rPr lang="fr-CA" smtClean="0">
                <a:solidFill>
                  <a:schemeClr val="bg1"/>
                </a:solidFill>
                <a:latin typeface="Century Gothic"/>
                <a:ea typeface="Century Gothic"/>
                <a:cs typeface="Century Gothic"/>
                <a:sym typeface="Century Gothic"/>
              </a:rPr>
              <a:t>aux </a:t>
            </a:r>
            <a:r>
              <a:rPr lang="fr-CA">
                <a:solidFill>
                  <a:schemeClr val="bg1"/>
                </a:solidFill>
                <a:latin typeface="Century Gothic"/>
                <a:ea typeface="Century Gothic"/>
                <a:cs typeface="Century Gothic"/>
                <a:sym typeface="Century Gothic"/>
              </a:rPr>
              <a:t>États-Unis et </a:t>
            </a:r>
            <a:r>
              <a:rPr lang="fr-CA" smtClean="0">
                <a:solidFill>
                  <a:schemeClr val="bg1"/>
                </a:solidFill>
                <a:latin typeface="Century Gothic"/>
                <a:ea typeface="Century Gothic"/>
                <a:cs typeface="Century Gothic"/>
                <a:sym typeface="Century Gothic"/>
              </a:rPr>
              <a:t>«</a:t>
            </a:r>
            <a:r>
              <a:rPr lang="fr-CA" b="1">
                <a:solidFill>
                  <a:schemeClr val="bg1"/>
                </a:solidFill>
                <a:latin typeface="Century Gothic"/>
                <a:ea typeface="Century Gothic"/>
                <a:cs typeface="Century Gothic"/>
                <a:sym typeface="Century Gothic"/>
              </a:rPr>
              <a:t>A2H9TN</a:t>
            </a:r>
            <a:r>
              <a:rPr lang="fr-CA">
                <a:solidFill>
                  <a:schemeClr val="bg1"/>
                </a:solidFill>
                <a:latin typeface="Century Gothic"/>
                <a:ea typeface="Century Gothic"/>
                <a:cs typeface="Century Gothic"/>
                <a:sym typeface="Century Gothic"/>
              </a:rPr>
              <a:t>» à Francfort</a:t>
            </a:r>
            <a:r>
              <a:rPr lang="fr-CA" smtClean="0">
                <a:solidFill>
                  <a:schemeClr val="bg1"/>
                </a:solidFill>
                <a:latin typeface="Century Gothic"/>
                <a:ea typeface="Century Gothic"/>
                <a:cs typeface="Century Gothic"/>
                <a:sym typeface="Century Gothic"/>
              </a:rPr>
              <a:t>.</a:t>
            </a:r>
          </a:p>
          <a:p>
            <a:pPr lvl="0">
              <a:buClr>
                <a:schemeClr val="lt1"/>
              </a:buClr>
              <a:buSzPts val="1400"/>
            </a:pPr>
            <a:endParaRPr lang="fr-CA" smtClean="0">
              <a:solidFill>
                <a:schemeClr val="bg1"/>
              </a:solidFill>
              <a:latin typeface="Century Gothic"/>
              <a:ea typeface="Century Gothic"/>
              <a:cs typeface="Century Gothic"/>
              <a:sym typeface="Century Gothic"/>
            </a:endParaRPr>
          </a:p>
          <a:p>
            <a:pPr marL="285750" lvl="0" indent="-285750">
              <a:buClr>
                <a:schemeClr val="lt1"/>
              </a:buClr>
              <a:buSzPts val="1400"/>
              <a:buFont typeface="Arial"/>
              <a:buChar char="•"/>
            </a:pPr>
            <a:r>
              <a:rPr lang="fr-CA">
                <a:solidFill>
                  <a:schemeClr val="lt1"/>
                </a:solidFill>
                <a:latin typeface="Century Gothic"/>
                <a:ea typeface="Century Gothic"/>
                <a:cs typeface="Century Gothic"/>
                <a:sym typeface="Century Gothic"/>
              </a:rPr>
              <a:t>Les informations présentées dans ce document proviennent de la divulgation publique de Renforth, disponible sur </a:t>
            </a:r>
            <a:r>
              <a:rPr lang="fr-CA">
                <a:solidFill>
                  <a:schemeClr val="accent5">
                    <a:lumMod val="75000"/>
                  </a:schemeClr>
                </a:solidFill>
                <a:latin typeface="Century Gothic"/>
                <a:ea typeface="Century Gothic"/>
                <a:cs typeface="Century Gothic"/>
                <a:sym typeface="Century Gothic"/>
              </a:rPr>
              <a:t>SEDAR</a:t>
            </a:r>
            <a:r>
              <a:rPr lang="fr-CA">
                <a:solidFill>
                  <a:schemeClr val="lt1"/>
                </a:solidFill>
                <a:latin typeface="Century Gothic"/>
                <a:ea typeface="Century Gothic"/>
                <a:cs typeface="Century Gothic"/>
                <a:sym typeface="Century Gothic"/>
              </a:rPr>
              <a:t> sous le profil d’entreprise de Renforth, ou sur le site </a:t>
            </a:r>
            <a:r>
              <a:rPr lang="fr-CA" smtClean="0">
                <a:solidFill>
                  <a:schemeClr val="lt1"/>
                </a:solidFill>
                <a:latin typeface="Century Gothic"/>
                <a:ea typeface="Century Gothic"/>
                <a:cs typeface="Century Gothic"/>
                <a:sym typeface="Century Gothic"/>
              </a:rPr>
              <a:t>web </a:t>
            </a:r>
            <a:r>
              <a:rPr lang="fr-CA">
                <a:solidFill>
                  <a:schemeClr val="lt1"/>
                </a:solidFill>
                <a:latin typeface="Century Gothic"/>
                <a:ea typeface="Century Gothic"/>
                <a:cs typeface="Century Gothic"/>
                <a:sym typeface="Century Gothic"/>
              </a:rPr>
              <a:t>de </a:t>
            </a:r>
            <a:r>
              <a:rPr lang="fr-CA" smtClean="0">
                <a:solidFill>
                  <a:schemeClr val="lt1"/>
                </a:solidFill>
                <a:latin typeface="Century Gothic"/>
                <a:ea typeface="Century Gothic"/>
                <a:cs typeface="Century Gothic"/>
                <a:sym typeface="Century Gothic"/>
              </a:rPr>
              <a:t>Renforth  </a:t>
            </a:r>
            <a:r>
              <a:rPr lang="fr-CA" smtClean="0">
                <a:solidFill>
                  <a:schemeClr val="lt1"/>
                </a:solidFill>
                <a:latin typeface="Century Gothic"/>
                <a:ea typeface="Century Gothic"/>
                <a:cs typeface="Century Gothic"/>
                <a:sym typeface="Century Gothic"/>
                <a:hlinkClick r:id="rId4"/>
              </a:rPr>
              <a:t>www.renforthresources.com</a:t>
            </a:r>
            <a:endParaRPr lang="fr-CA" smtClean="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a:p>
            <a:pPr marL="285750" lvl="0" indent="-285750">
              <a:buClr>
                <a:schemeClr val="lt1"/>
              </a:buClr>
              <a:buSzPts val="1400"/>
              <a:buFont typeface="Arial"/>
              <a:buChar char="•"/>
            </a:pPr>
            <a:r>
              <a:rPr lang="fr-CA">
                <a:solidFill>
                  <a:schemeClr val="lt1"/>
                </a:solidFill>
                <a:latin typeface="Century Gothic"/>
                <a:ea typeface="Century Gothic"/>
                <a:cs typeface="Century Gothic"/>
                <a:sym typeface="Century Gothic"/>
              </a:rPr>
              <a:t>Les déclarations contenues dans cette présentation peuvent reposer sur des hypothèses prospectives, en tout ou en partie. Si ces hypothèses ne se réalisent pas, les déclarations prospectives peuvent être affectées de manière significative</a:t>
            </a:r>
            <a:r>
              <a:rPr lang="fr-CA" smtClean="0">
                <a:solidFill>
                  <a:schemeClr val="lt1"/>
                </a:solidFill>
                <a:latin typeface="Century Gothic"/>
                <a:ea typeface="Century Gothic"/>
                <a:cs typeface="Century Gothic"/>
                <a:sym typeface="Century Gothic"/>
              </a:rPr>
              <a:t>.</a:t>
            </a:r>
          </a:p>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a:p>
            <a:pPr marL="285750" lvl="0" indent="-285750">
              <a:buClr>
                <a:schemeClr val="lt1"/>
              </a:buClr>
              <a:buSzPts val="1400"/>
              <a:buFont typeface="Arial"/>
              <a:buChar char="•"/>
            </a:pPr>
            <a:r>
              <a:rPr lang="fr-CA">
                <a:solidFill>
                  <a:schemeClr val="lt1"/>
                </a:solidFill>
                <a:latin typeface="Century Gothic"/>
                <a:ea typeface="Century Gothic"/>
                <a:cs typeface="Century Gothic"/>
                <a:sym typeface="Century Gothic"/>
              </a:rPr>
              <a:t>Les informations citées dans ce document ne concernant pas Renforth, le cas échéant, ont été obtenues auprès de sources publiques ou du domaine </a:t>
            </a:r>
            <a:r>
              <a:rPr lang="fr-CA" smtClean="0">
                <a:solidFill>
                  <a:schemeClr val="lt1"/>
                </a:solidFill>
                <a:latin typeface="Century Gothic"/>
                <a:ea typeface="Century Gothic"/>
                <a:cs typeface="Century Gothic"/>
                <a:sym typeface="Century Gothic"/>
              </a:rPr>
              <a:t>public.</a:t>
            </a:r>
          </a:p>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a:p>
            <a:pPr marL="285750" lvl="0" indent="-285750">
              <a:buClr>
                <a:schemeClr val="lt1"/>
              </a:buClr>
              <a:buSzPts val="1400"/>
              <a:buFont typeface="Arial"/>
              <a:buChar char="•"/>
            </a:pPr>
            <a:r>
              <a:rPr lang="fr-CA">
                <a:solidFill>
                  <a:schemeClr val="lt1"/>
                </a:solidFill>
                <a:latin typeface="Century Gothic"/>
                <a:ea typeface="Century Gothic"/>
                <a:cs typeface="Century Gothic"/>
                <a:sym typeface="Century Gothic"/>
              </a:rPr>
              <a:t>Renforth conseille au lecteur, comme toujours, de </a:t>
            </a:r>
            <a:r>
              <a:rPr lang="fr-CA" b="1">
                <a:solidFill>
                  <a:schemeClr val="lt1"/>
                </a:solidFill>
                <a:latin typeface="Century Gothic"/>
                <a:ea typeface="Century Gothic"/>
                <a:cs typeface="Century Gothic"/>
                <a:sym typeface="Century Gothic"/>
              </a:rPr>
              <a:t>faire sa propre </a:t>
            </a:r>
            <a:r>
              <a:rPr lang="fr-CA" b="1" smtClean="0">
                <a:solidFill>
                  <a:schemeClr val="lt1"/>
                </a:solidFill>
                <a:latin typeface="Century Gothic"/>
                <a:ea typeface="Century Gothic"/>
                <a:cs typeface="Century Gothic"/>
                <a:sym typeface="Century Gothic"/>
              </a:rPr>
              <a:t>vérification diligente</a:t>
            </a:r>
            <a:r>
              <a:rPr lang="fr-CA" smtClean="0">
                <a:solidFill>
                  <a:schemeClr val="lt1"/>
                </a:solidFill>
                <a:latin typeface="Century Gothic"/>
                <a:ea typeface="Century Gothic"/>
                <a:cs typeface="Century Gothic"/>
                <a:sym typeface="Century Gothic"/>
              </a:rPr>
              <a:t>.</a:t>
            </a:r>
          </a:p>
          <a:p>
            <a:pPr lvl="0">
              <a:buClr>
                <a:schemeClr val="lt1"/>
              </a:buClr>
              <a:buSzPts val="1400"/>
            </a:pPr>
            <a:endParaRPr sz="1400">
              <a:solidFill>
                <a:schemeClr val="lt1"/>
              </a:solidFill>
              <a:latin typeface="Century Gothic"/>
              <a:ea typeface="Century Gothic"/>
              <a:cs typeface="Century Gothic"/>
              <a:sym typeface="Century Gothic"/>
            </a:endParaRPr>
          </a:p>
          <a:p>
            <a:pPr marL="285750" lvl="0" indent="-285750">
              <a:buClr>
                <a:schemeClr val="lt1"/>
              </a:buClr>
              <a:buSzPts val="1400"/>
              <a:buFont typeface="Arial"/>
              <a:buChar char="•"/>
            </a:pPr>
            <a:r>
              <a:rPr lang="fr-CA">
                <a:solidFill>
                  <a:schemeClr val="lt1"/>
                </a:solidFill>
                <a:latin typeface="Century Gothic"/>
                <a:ea typeface="Century Gothic"/>
                <a:cs typeface="Century Gothic"/>
                <a:sym typeface="Century Gothic"/>
              </a:rPr>
              <a:t>Les questions ou commentaires </a:t>
            </a:r>
            <a:r>
              <a:rPr lang="fr-CA" smtClean="0">
                <a:solidFill>
                  <a:schemeClr val="lt1"/>
                </a:solidFill>
                <a:latin typeface="Century Gothic"/>
                <a:ea typeface="Century Gothic"/>
                <a:cs typeface="Century Gothic"/>
                <a:sym typeface="Century Gothic"/>
              </a:rPr>
              <a:t>peuvent </a:t>
            </a:r>
            <a:r>
              <a:rPr lang="fr-CA">
                <a:solidFill>
                  <a:schemeClr val="lt1"/>
                </a:solidFill>
                <a:latin typeface="Century Gothic"/>
                <a:ea typeface="Century Gothic"/>
                <a:cs typeface="Century Gothic"/>
                <a:sym typeface="Century Gothic"/>
              </a:rPr>
              <a:t>être adressés à Nicole Brewster, présidente et chef de la direction, par courriel </a:t>
            </a:r>
            <a:r>
              <a:rPr lang="fr-CA" smtClean="0">
                <a:solidFill>
                  <a:schemeClr val="lt1"/>
                </a:solidFill>
                <a:latin typeface="Century Gothic"/>
                <a:ea typeface="Century Gothic"/>
                <a:cs typeface="Century Gothic"/>
                <a:sym typeface="Century Gothic"/>
              </a:rPr>
              <a:t>à  </a:t>
            </a:r>
            <a:r>
              <a:rPr lang="fr-CA" smtClean="0">
                <a:solidFill>
                  <a:schemeClr val="lt1"/>
                </a:solidFill>
                <a:latin typeface="Century Gothic"/>
                <a:ea typeface="Century Gothic"/>
                <a:cs typeface="Century Gothic"/>
                <a:sym typeface="Century Gothic"/>
                <a:hlinkClick r:id="rId5"/>
              </a:rPr>
              <a:t>nicole@renforthresources.com</a:t>
            </a:r>
            <a:endParaRPr lang="fr-CA" smtClean="0">
              <a:solidFill>
                <a:schemeClr val="lt1"/>
              </a:solidFill>
              <a:latin typeface="Century Gothic"/>
              <a:ea typeface="Century Gothic"/>
              <a:cs typeface="Century Gothic"/>
              <a:sym typeface="Century Gothic"/>
            </a:endParaRPr>
          </a:p>
          <a:p>
            <a:pPr marL="285750" marR="0" lvl="0" indent="-196850" algn="l" rtl="0">
              <a:spcBef>
                <a:spcPts val="0"/>
              </a:spcBef>
              <a:spcAft>
                <a:spcPts val="0"/>
              </a:spcAft>
              <a:buClr>
                <a:schemeClr val="dk1"/>
              </a:buClr>
              <a:buSzPts val="1400"/>
              <a:buFont typeface="Arial"/>
              <a:buNone/>
            </a:pPr>
            <a:endParaRPr sz="1400">
              <a:solidFill>
                <a:schemeClr val="lt1"/>
              </a:solidFill>
              <a:latin typeface="Century Gothic"/>
              <a:ea typeface="Century Gothic"/>
              <a:cs typeface="Century Gothic"/>
              <a:sym typeface="Century Gothic"/>
            </a:endParaRPr>
          </a:p>
          <a:p>
            <a:pPr marL="285750" lvl="0" indent="-285750">
              <a:buClr>
                <a:schemeClr val="lt1"/>
              </a:buClr>
              <a:buSzPts val="1400"/>
              <a:buFont typeface="Arial"/>
              <a:buChar char="•"/>
            </a:pPr>
            <a:r>
              <a:rPr lang="fr-CA" smtClean="0">
                <a:solidFill>
                  <a:schemeClr val="lt1"/>
                </a:solidFill>
                <a:latin typeface="Century Gothic"/>
                <a:ea typeface="Century Gothic"/>
                <a:cs typeface="Century Gothic"/>
                <a:sym typeface="Century Gothic"/>
              </a:rPr>
              <a:t>Pour demeurer bien informé, veuillez </a:t>
            </a:r>
            <a:r>
              <a:rPr lang="fr-CA">
                <a:solidFill>
                  <a:schemeClr val="lt1"/>
                </a:solidFill>
                <a:latin typeface="Century Gothic"/>
                <a:ea typeface="Century Gothic"/>
                <a:cs typeface="Century Gothic"/>
                <a:sym typeface="Century Gothic"/>
              </a:rPr>
              <a:t>suivre Renforth </a:t>
            </a:r>
            <a:r>
              <a:rPr lang="fr-CA" smtClean="0">
                <a:solidFill>
                  <a:schemeClr val="lt1"/>
                </a:solidFill>
                <a:latin typeface="Century Gothic"/>
                <a:ea typeface="Century Gothic"/>
                <a:cs typeface="Century Gothic"/>
                <a:sym typeface="Century Gothic"/>
              </a:rPr>
              <a:t>sur </a:t>
            </a:r>
            <a:r>
              <a:rPr lang="fr-CA">
                <a:solidFill>
                  <a:schemeClr val="accent5">
                    <a:lumMod val="75000"/>
                  </a:schemeClr>
                </a:solidFill>
                <a:latin typeface="Century Gothic"/>
                <a:ea typeface="Century Gothic"/>
                <a:cs typeface="Century Gothic"/>
                <a:sym typeface="Century Gothic"/>
              </a:rPr>
              <a:t>Facebook</a:t>
            </a:r>
            <a:r>
              <a:rPr lang="fr-CA">
                <a:solidFill>
                  <a:schemeClr val="lt1"/>
                </a:solidFill>
                <a:latin typeface="Century Gothic"/>
                <a:ea typeface="Century Gothic"/>
                <a:cs typeface="Century Gothic"/>
                <a:sym typeface="Century Gothic"/>
              </a:rPr>
              <a:t>, </a:t>
            </a:r>
            <a:r>
              <a:rPr lang="fr-CA">
                <a:solidFill>
                  <a:schemeClr val="accent5">
                    <a:lumMod val="75000"/>
                  </a:schemeClr>
                </a:solidFill>
                <a:latin typeface="Century Gothic"/>
                <a:ea typeface="Century Gothic"/>
                <a:cs typeface="Century Gothic"/>
                <a:sym typeface="Century Gothic"/>
              </a:rPr>
              <a:t>LinkedIn</a:t>
            </a:r>
            <a:r>
              <a:rPr lang="fr-CA">
                <a:solidFill>
                  <a:schemeClr val="lt1"/>
                </a:solidFill>
                <a:latin typeface="Century Gothic"/>
                <a:ea typeface="Century Gothic"/>
                <a:cs typeface="Century Gothic"/>
                <a:sym typeface="Century Gothic"/>
              </a:rPr>
              <a:t>, </a:t>
            </a:r>
            <a:r>
              <a:rPr lang="fr-CA">
                <a:solidFill>
                  <a:schemeClr val="accent5">
                    <a:lumMod val="75000"/>
                  </a:schemeClr>
                </a:solidFill>
                <a:latin typeface="Century Gothic"/>
                <a:ea typeface="Century Gothic"/>
                <a:cs typeface="Century Gothic"/>
                <a:sym typeface="Century Gothic"/>
              </a:rPr>
              <a:t>Twitter</a:t>
            </a:r>
            <a:r>
              <a:rPr lang="fr-CA">
                <a:solidFill>
                  <a:schemeClr val="lt1"/>
                </a:solidFill>
                <a:latin typeface="Century Gothic"/>
                <a:ea typeface="Century Gothic"/>
                <a:cs typeface="Century Gothic"/>
                <a:sym typeface="Century Gothic"/>
              </a:rPr>
              <a:t> et </a:t>
            </a:r>
            <a:r>
              <a:rPr lang="fr-CA">
                <a:solidFill>
                  <a:schemeClr val="accent5">
                    <a:lumMod val="75000"/>
                  </a:schemeClr>
                </a:solidFill>
                <a:latin typeface="Century Gothic"/>
                <a:ea typeface="Century Gothic"/>
                <a:cs typeface="Century Gothic"/>
                <a:sym typeface="Century Gothic"/>
              </a:rPr>
              <a:t>Instagram</a:t>
            </a:r>
            <a:r>
              <a:rPr lang="fr-CA" smtClean="0">
                <a:solidFill>
                  <a:schemeClr val="lt1"/>
                </a:solidFill>
                <a:latin typeface="Century Gothic"/>
                <a:ea typeface="Century Gothic"/>
                <a:cs typeface="Century Gothic"/>
                <a:sym typeface="Century Gothic"/>
              </a:rPr>
              <a:t>.</a:t>
            </a:r>
          </a:p>
          <a:p>
            <a:pPr marL="285750" marR="0" lvl="0" indent="-196850" algn="l" rtl="0">
              <a:spcBef>
                <a:spcPts val="0"/>
              </a:spcBef>
              <a:spcAft>
                <a:spcPts val="0"/>
              </a:spcAft>
              <a:buClr>
                <a:schemeClr val="dk1"/>
              </a:buClr>
              <a:buSzPts val="1400"/>
              <a:buFont typeface="Arial"/>
              <a:buNone/>
            </a:pPr>
            <a:endParaRPr sz="1400">
              <a:solidFill>
                <a:schemeClr val="lt1"/>
              </a:solidFill>
              <a:latin typeface="Century Gothic"/>
              <a:ea typeface="Century Gothic"/>
              <a:cs typeface="Century Gothic"/>
              <a:sym typeface="Century Gothic"/>
            </a:endParaRPr>
          </a:p>
          <a:p>
            <a:pPr marL="285750" lvl="0" indent="-285750">
              <a:buClr>
                <a:schemeClr val="lt1"/>
              </a:buClr>
              <a:buSzPts val="1400"/>
              <a:buFont typeface="Arial"/>
              <a:buChar char="•"/>
            </a:pPr>
            <a:r>
              <a:rPr lang="fr-CA">
                <a:solidFill>
                  <a:schemeClr val="lt1"/>
                </a:solidFill>
                <a:latin typeface="Century Gothic"/>
                <a:ea typeface="Century Gothic"/>
                <a:cs typeface="Century Gothic"/>
                <a:sym typeface="Century Gothic"/>
              </a:rPr>
              <a:t>Pensez à vous inscrire à notre newsletter pour recevoir les communiqués </a:t>
            </a:r>
            <a:r>
              <a:rPr lang="fr-CA" smtClean="0">
                <a:solidFill>
                  <a:schemeClr val="lt1"/>
                </a:solidFill>
                <a:latin typeface="Century Gothic"/>
                <a:ea typeface="Century Gothic"/>
                <a:cs typeface="Century Gothic"/>
                <a:sym typeface="Century Gothic"/>
              </a:rPr>
              <a:t>au </a:t>
            </a:r>
            <a:r>
              <a:rPr lang="fr-CA">
                <a:solidFill>
                  <a:schemeClr val="lt1"/>
                </a:solidFill>
                <a:latin typeface="Century Gothic"/>
                <a:ea typeface="Century Gothic"/>
                <a:cs typeface="Century Gothic"/>
                <a:sym typeface="Century Gothic"/>
              </a:rPr>
              <a:t>fur et à mesure de leur </a:t>
            </a:r>
            <a:r>
              <a:rPr lang="fr-CA" smtClean="0">
                <a:solidFill>
                  <a:schemeClr val="lt1"/>
                </a:solidFill>
                <a:latin typeface="Century Gothic"/>
                <a:ea typeface="Century Gothic"/>
                <a:cs typeface="Century Gothic"/>
                <a:sym typeface="Century Gothic"/>
              </a:rPr>
              <a:t>parution. Inscrivez-vous </a:t>
            </a:r>
            <a:r>
              <a:rPr lang="fr-CA">
                <a:solidFill>
                  <a:schemeClr val="lt1"/>
                </a:solidFill>
                <a:latin typeface="Century Gothic"/>
                <a:ea typeface="Century Gothic"/>
                <a:cs typeface="Century Gothic"/>
                <a:sym typeface="Century Gothic"/>
              </a:rPr>
              <a:t>en bas de notre page </a:t>
            </a:r>
            <a:r>
              <a:rPr lang="fr-CA" smtClean="0">
                <a:solidFill>
                  <a:schemeClr val="lt1"/>
                </a:solidFill>
                <a:latin typeface="Century Gothic"/>
                <a:ea typeface="Century Gothic"/>
                <a:cs typeface="Century Gothic"/>
                <a:sym typeface="Century Gothic"/>
              </a:rPr>
              <a:t>d'accueil</a:t>
            </a:r>
          </a:p>
        </p:txBody>
      </p:sp>
      <p:sp>
        <p:nvSpPr>
          <p:cNvPr id="236" name="Google Shape;23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
          <p:cNvPicPr preferRelativeResize="0"/>
          <p:nvPr/>
        </p:nvPicPr>
        <p:blipFill rotWithShape="1">
          <a:blip r:embed="rId3">
            <a:alphaModFix/>
          </a:blip>
          <a:srcRect/>
          <a:stretch/>
        </p:blipFill>
        <p:spPr>
          <a:xfrm>
            <a:off x="-247386" y="-142875"/>
            <a:ext cx="12466800" cy="7019887"/>
          </a:xfrm>
          <a:prstGeom prst="rect">
            <a:avLst/>
          </a:prstGeom>
          <a:noFill/>
          <a:ln>
            <a:noFill/>
          </a:ln>
        </p:spPr>
      </p:pic>
      <p:sp>
        <p:nvSpPr>
          <p:cNvPr id="96" name="Google Shape;96;p2"/>
          <p:cNvSpPr txBox="1"/>
          <p:nvPr/>
        </p:nvSpPr>
        <p:spPr>
          <a:xfrm>
            <a:off x="402771" y="141514"/>
            <a:ext cx="546462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entury Gothic"/>
                <a:ea typeface="Century Gothic"/>
                <a:cs typeface="Century Gothic"/>
                <a:sym typeface="Century Gothic"/>
              </a:rPr>
              <a:t>Renforth – </a:t>
            </a:r>
            <a:r>
              <a:rPr lang="en-US" sz="1800" b="1" i="0" u="none" strike="noStrike" cap="none" smtClean="0">
                <a:solidFill>
                  <a:schemeClr val="lt1"/>
                </a:solidFill>
                <a:latin typeface="Century Gothic"/>
                <a:ea typeface="Century Gothic"/>
                <a:cs typeface="Century Gothic"/>
                <a:sym typeface="Century Gothic"/>
              </a:rPr>
              <a:t>Tous les bons ingrédients réunis</a:t>
            </a:r>
            <a:endParaRPr/>
          </a:p>
        </p:txBody>
      </p:sp>
      <p:sp>
        <p:nvSpPr>
          <p:cNvPr id="97" name="Google Shape;97;p2"/>
          <p:cNvSpPr txBox="1"/>
          <p:nvPr/>
        </p:nvSpPr>
        <p:spPr>
          <a:xfrm>
            <a:off x="576943" y="598714"/>
            <a:ext cx="11027228" cy="578615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b="1">
                <a:solidFill>
                  <a:schemeClr val="lt1"/>
                </a:solidFill>
                <a:latin typeface="Calibri"/>
                <a:ea typeface="Calibri"/>
                <a:cs typeface="Calibri"/>
                <a:sym typeface="Calibri"/>
              </a:rPr>
              <a:t>LES MEILLEURES ROCHES</a:t>
            </a:r>
            <a:r>
              <a:rPr lang="en-US" sz="1600">
                <a:solidFill>
                  <a:schemeClr val="lt1"/>
                </a:solidFill>
                <a:latin typeface="Calibri"/>
                <a:ea typeface="Calibri"/>
                <a:cs typeface="Calibri"/>
                <a:sym typeface="Calibri"/>
              </a:rPr>
              <a:t> </a:t>
            </a:r>
            <a:r>
              <a:rPr lang="en-US" sz="1600" smtClean="0">
                <a:solidFill>
                  <a:schemeClr val="lt1"/>
                </a:solidFill>
                <a:latin typeface="Calibri"/>
                <a:ea typeface="Calibri"/>
                <a:cs typeface="Calibri"/>
                <a:sym typeface="Calibri"/>
              </a:rPr>
              <a:t>– De la surface vers la profondeur, </a:t>
            </a:r>
            <a:r>
              <a:rPr lang="en-US" sz="1600">
                <a:solidFill>
                  <a:schemeClr val="lt1"/>
                </a:solidFill>
                <a:latin typeface="Calibri"/>
                <a:ea typeface="Calibri"/>
                <a:cs typeface="Calibri"/>
                <a:sym typeface="Calibri"/>
              </a:rPr>
              <a:t>Renforth </a:t>
            </a:r>
            <a:r>
              <a:rPr lang="en-US" sz="1600" smtClean="0">
                <a:solidFill>
                  <a:schemeClr val="lt1"/>
                </a:solidFill>
                <a:latin typeface="Calibri"/>
                <a:ea typeface="Calibri"/>
                <a:cs typeface="Calibri"/>
                <a:sym typeface="Calibri"/>
              </a:rPr>
              <a:t>a déjà trouvé les minéralisations qui servent à bâtir le futur</a:t>
            </a:r>
            <a:endParaRPr/>
          </a:p>
          <a:p>
            <a:pPr marL="285750" lvl="0" indent="-285750" algn="just">
              <a:buClr>
                <a:schemeClr val="lt1"/>
              </a:buClr>
              <a:buSzPts val="1600"/>
              <a:buFont typeface="Arial"/>
              <a:buChar char="•"/>
            </a:pPr>
            <a:r>
              <a:rPr lang="fr-CA" sz="1600" smtClean="0">
                <a:solidFill>
                  <a:schemeClr val="lt1"/>
                </a:solidFill>
                <a:latin typeface="Calibri"/>
                <a:ea typeface="Calibri"/>
                <a:cs typeface="Calibri"/>
                <a:sym typeface="Calibri"/>
              </a:rPr>
              <a:t>Étape </a:t>
            </a:r>
            <a:r>
              <a:rPr lang="fr-CA" sz="1600">
                <a:solidFill>
                  <a:schemeClr val="lt1"/>
                </a:solidFill>
                <a:latin typeface="Calibri"/>
                <a:ea typeface="Calibri"/>
                <a:cs typeface="Calibri"/>
                <a:sym typeface="Calibri"/>
              </a:rPr>
              <a:t>de définition - </a:t>
            </a:r>
            <a:r>
              <a:rPr lang="fr-CA" sz="1600" smtClean="0">
                <a:solidFill>
                  <a:schemeClr val="lt1"/>
                </a:solidFill>
                <a:latin typeface="Calibri"/>
                <a:ea typeface="Calibri"/>
                <a:cs typeface="Calibri"/>
                <a:sym typeface="Calibri"/>
              </a:rPr>
              <a:t>ressource </a:t>
            </a:r>
            <a:r>
              <a:rPr lang="fr-CA" sz="1600">
                <a:solidFill>
                  <a:schemeClr val="lt1"/>
                </a:solidFill>
                <a:latin typeface="Calibri"/>
                <a:ea typeface="Calibri"/>
                <a:cs typeface="Calibri"/>
                <a:sym typeface="Calibri"/>
              </a:rPr>
              <a:t>aurifère à ciel ouvert </a:t>
            </a:r>
            <a:r>
              <a:rPr lang="fr-CA" sz="1600" smtClean="0">
                <a:solidFill>
                  <a:schemeClr val="lt1"/>
                </a:solidFill>
                <a:latin typeface="Calibri"/>
                <a:ea typeface="Calibri"/>
                <a:cs typeface="Calibri"/>
                <a:sym typeface="Calibri"/>
              </a:rPr>
              <a:t>en </a:t>
            </a:r>
            <a:r>
              <a:rPr lang="fr-CA" sz="1600">
                <a:solidFill>
                  <a:schemeClr val="lt1"/>
                </a:solidFill>
                <a:latin typeface="Calibri"/>
                <a:ea typeface="Calibri"/>
                <a:cs typeface="Calibri"/>
                <a:sym typeface="Calibri"/>
              </a:rPr>
              <a:t>propriété exclusive </a:t>
            </a:r>
            <a:r>
              <a:rPr lang="fr-CA" sz="1600" smtClean="0">
                <a:solidFill>
                  <a:schemeClr val="lt1"/>
                </a:solidFill>
                <a:latin typeface="Calibri"/>
                <a:ea typeface="Calibri"/>
                <a:cs typeface="Calibri"/>
                <a:sym typeface="Calibri"/>
              </a:rPr>
              <a:t>sur </a:t>
            </a:r>
            <a:r>
              <a:rPr lang="fr-CA" sz="1600">
                <a:solidFill>
                  <a:schemeClr val="lt1"/>
                </a:solidFill>
                <a:latin typeface="Calibri"/>
                <a:ea typeface="Calibri"/>
                <a:cs typeface="Calibri"/>
                <a:sym typeface="Calibri"/>
              </a:rPr>
              <a:t>Parbec, adjacente à la mine Canadian </a:t>
            </a:r>
            <a:r>
              <a:rPr lang="fr-CA" sz="1600" smtClean="0">
                <a:solidFill>
                  <a:schemeClr val="lt1"/>
                </a:solidFill>
                <a:latin typeface="Calibri"/>
                <a:ea typeface="Calibri"/>
                <a:cs typeface="Calibri"/>
                <a:sym typeface="Calibri"/>
              </a:rPr>
              <a:t>Malartic et en extension de l'ancienne </a:t>
            </a:r>
            <a:r>
              <a:rPr lang="fr-CA" sz="1600">
                <a:solidFill>
                  <a:schemeClr val="lt1"/>
                </a:solidFill>
                <a:latin typeface="Calibri"/>
                <a:ea typeface="Calibri"/>
                <a:cs typeface="Calibri"/>
                <a:sym typeface="Calibri"/>
              </a:rPr>
              <a:t>mine East </a:t>
            </a:r>
            <a:r>
              <a:rPr lang="fr-CA" sz="1600" smtClean="0">
                <a:solidFill>
                  <a:schemeClr val="lt1"/>
                </a:solidFill>
                <a:latin typeface="Calibri"/>
                <a:ea typeface="Calibri"/>
                <a:cs typeface="Calibri"/>
                <a:sym typeface="Calibri"/>
              </a:rPr>
              <a:t>Amphi ; programme </a:t>
            </a:r>
            <a:r>
              <a:rPr lang="fr-CA" sz="1600">
                <a:solidFill>
                  <a:schemeClr val="lt1"/>
                </a:solidFill>
                <a:latin typeface="Calibri"/>
                <a:ea typeface="Calibri"/>
                <a:cs typeface="Calibri"/>
                <a:sym typeface="Calibri"/>
              </a:rPr>
              <a:t>de forage en cours </a:t>
            </a:r>
            <a:r>
              <a:rPr lang="fr-CA" sz="1600" smtClean="0">
                <a:solidFill>
                  <a:schemeClr val="lt1"/>
                </a:solidFill>
                <a:latin typeface="Calibri"/>
                <a:ea typeface="Calibri"/>
                <a:cs typeface="Calibri"/>
                <a:sym typeface="Calibri"/>
              </a:rPr>
              <a:t>en vue d’augmenter </a:t>
            </a:r>
            <a:r>
              <a:rPr lang="fr-CA" sz="1600">
                <a:solidFill>
                  <a:schemeClr val="lt1"/>
                </a:solidFill>
                <a:latin typeface="Calibri"/>
                <a:ea typeface="Calibri"/>
                <a:cs typeface="Calibri"/>
                <a:sym typeface="Calibri"/>
              </a:rPr>
              <a:t>la </a:t>
            </a:r>
            <a:r>
              <a:rPr lang="fr-CA" sz="1600" smtClean="0">
                <a:solidFill>
                  <a:schemeClr val="lt1"/>
                </a:solidFill>
                <a:latin typeface="Calibri"/>
                <a:ea typeface="Calibri"/>
                <a:cs typeface="Calibri"/>
                <a:sym typeface="Calibri"/>
              </a:rPr>
              <a:t>ressource</a:t>
            </a:r>
            <a:endParaRPr/>
          </a:p>
          <a:p>
            <a:pPr marL="285750" lvl="0" indent="-285750" algn="just">
              <a:buClr>
                <a:schemeClr val="lt1"/>
              </a:buClr>
              <a:buSzPts val="1600"/>
              <a:buFont typeface="Arial"/>
              <a:buChar char="•"/>
            </a:pPr>
            <a:r>
              <a:rPr lang="fr-CA" sz="1600">
                <a:solidFill>
                  <a:schemeClr val="lt1"/>
                </a:solidFill>
                <a:latin typeface="Calibri"/>
                <a:ea typeface="Calibri"/>
                <a:cs typeface="Calibri"/>
                <a:sym typeface="Calibri"/>
              </a:rPr>
              <a:t>Actifs d'exploration prouvés - quatre propriétés minéralisées en propriété exclusive, or et polymétallique, y compris de nouvelles </a:t>
            </a:r>
            <a:r>
              <a:rPr lang="fr-CA" sz="1600" smtClean="0">
                <a:solidFill>
                  <a:schemeClr val="lt1"/>
                </a:solidFill>
                <a:latin typeface="Calibri"/>
                <a:ea typeface="Calibri"/>
                <a:cs typeface="Calibri"/>
                <a:sym typeface="Calibri"/>
              </a:rPr>
              <a:t>découvertes au </a:t>
            </a:r>
            <a:r>
              <a:rPr lang="fr-CA" sz="1600">
                <a:solidFill>
                  <a:schemeClr val="lt1"/>
                </a:solidFill>
                <a:latin typeface="Calibri"/>
                <a:ea typeface="Calibri"/>
                <a:cs typeface="Calibri"/>
                <a:sym typeface="Calibri"/>
              </a:rPr>
              <a:t>Québec et en </a:t>
            </a:r>
            <a:r>
              <a:rPr lang="fr-CA" sz="1600" smtClean="0">
                <a:solidFill>
                  <a:schemeClr val="lt1"/>
                </a:solidFill>
                <a:latin typeface="Calibri"/>
                <a:ea typeface="Calibri"/>
                <a:cs typeface="Calibri"/>
                <a:sym typeface="Calibri"/>
              </a:rPr>
              <a:t>Ontario</a:t>
            </a:r>
          </a:p>
          <a:p>
            <a:pPr marL="0" marR="0" lvl="0" indent="0" algn="just" rtl="0">
              <a:spcBef>
                <a:spcPts val="0"/>
              </a:spcBef>
              <a:spcAft>
                <a:spcPts val="0"/>
              </a:spcAft>
              <a:buNone/>
            </a:pPr>
            <a:endParaRPr sz="1600">
              <a:solidFill>
                <a:schemeClr val="lt1"/>
              </a:solidFill>
              <a:latin typeface="Calibri"/>
              <a:ea typeface="Calibri"/>
              <a:cs typeface="Calibri"/>
              <a:sym typeface="Calibri"/>
            </a:endParaRPr>
          </a:p>
          <a:p>
            <a:pPr lvl="0" algn="just"/>
            <a:r>
              <a:rPr lang="en-US" sz="1600" b="1">
                <a:solidFill>
                  <a:schemeClr val="lt1"/>
                </a:solidFill>
                <a:latin typeface="Calibri"/>
                <a:ea typeface="Calibri"/>
                <a:cs typeface="Calibri"/>
                <a:sym typeface="Calibri"/>
              </a:rPr>
              <a:t>AUX BONS ENDROITS</a:t>
            </a:r>
            <a:r>
              <a:rPr lang="en-US" sz="1600">
                <a:solidFill>
                  <a:schemeClr val="lt1"/>
                </a:solidFill>
                <a:latin typeface="Calibri"/>
                <a:ea typeface="Calibri"/>
                <a:cs typeface="Calibri"/>
                <a:sym typeface="Calibri"/>
              </a:rPr>
              <a:t> – </a:t>
            </a:r>
            <a:r>
              <a:rPr lang="fr-CA" sz="1600">
                <a:solidFill>
                  <a:schemeClr val="lt1"/>
                </a:solidFill>
                <a:latin typeface="Calibri"/>
                <a:ea typeface="Calibri"/>
                <a:cs typeface="Calibri"/>
                <a:sym typeface="Calibri"/>
              </a:rPr>
              <a:t>Toutes les propriétés de Renforth sont situées dans des camps miniers </a:t>
            </a:r>
            <a:r>
              <a:rPr lang="fr-CA" sz="1600" smtClean="0">
                <a:solidFill>
                  <a:schemeClr val="lt1"/>
                </a:solidFill>
                <a:latin typeface="Calibri"/>
                <a:ea typeface="Calibri"/>
                <a:cs typeface="Calibri"/>
                <a:sym typeface="Calibri"/>
              </a:rPr>
              <a:t>reconnus</a:t>
            </a:r>
            <a:endParaRPr/>
          </a:p>
          <a:p>
            <a:pPr marL="285750" lvl="0" indent="-285750" algn="just">
              <a:buClr>
                <a:schemeClr val="lt1"/>
              </a:buClr>
              <a:buSzPts val="1600"/>
              <a:buFont typeface="Arial"/>
              <a:buChar char="•"/>
            </a:pPr>
            <a:r>
              <a:rPr lang="fr-CA" sz="1600">
                <a:solidFill>
                  <a:schemeClr val="lt1"/>
                </a:solidFill>
                <a:latin typeface="Calibri"/>
                <a:ea typeface="Calibri"/>
                <a:cs typeface="Calibri"/>
                <a:sym typeface="Calibri"/>
              </a:rPr>
              <a:t>Avantage logistique - </a:t>
            </a:r>
            <a:r>
              <a:rPr lang="fr-CA" sz="1600" smtClean="0">
                <a:solidFill>
                  <a:schemeClr val="lt1"/>
                </a:solidFill>
                <a:latin typeface="Calibri"/>
                <a:ea typeface="Calibri"/>
                <a:cs typeface="Calibri"/>
                <a:sym typeface="Calibri"/>
              </a:rPr>
              <a:t>toutes </a:t>
            </a:r>
            <a:r>
              <a:rPr lang="fr-CA" sz="1600">
                <a:solidFill>
                  <a:schemeClr val="lt1"/>
                </a:solidFill>
                <a:latin typeface="Calibri"/>
                <a:ea typeface="Calibri"/>
                <a:cs typeface="Calibri"/>
                <a:sym typeface="Calibri"/>
              </a:rPr>
              <a:t>accessibles par </a:t>
            </a:r>
            <a:r>
              <a:rPr lang="fr-CA" sz="1600" smtClean="0">
                <a:solidFill>
                  <a:schemeClr val="lt1"/>
                </a:solidFill>
                <a:latin typeface="Calibri"/>
                <a:ea typeface="Calibri"/>
                <a:cs typeface="Calibri"/>
                <a:sym typeface="Calibri"/>
              </a:rPr>
              <a:t>route </a:t>
            </a:r>
            <a:r>
              <a:rPr lang="fr-CA" sz="1600">
                <a:solidFill>
                  <a:schemeClr val="lt1"/>
                </a:solidFill>
                <a:latin typeface="Calibri"/>
                <a:ea typeface="Calibri"/>
                <a:cs typeface="Calibri"/>
                <a:sym typeface="Calibri"/>
              </a:rPr>
              <a:t>avec des services </a:t>
            </a:r>
            <a:r>
              <a:rPr lang="fr-CA" sz="1600" smtClean="0">
                <a:solidFill>
                  <a:schemeClr val="lt1"/>
                </a:solidFill>
                <a:latin typeface="Calibri"/>
                <a:ea typeface="Calibri"/>
                <a:cs typeface="Calibri"/>
                <a:sym typeface="Calibri"/>
              </a:rPr>
              <a:t>locaux permettant </a:t>
            </a:r>
            <a:r>
              <a:rPr lang="fr-CA" sz="1600">
                <a:solidFill>
                  <a:schemeClr val="lt1"/>
                </a:solidFill>
                <a:latin typeface="Calibri"/>
                <a:ea typeface="Calibri"/>
                <a:cs typeface="Calibri"/>
                <a:sym typeface="Calibri"/>
              </a:rPr>
              <a:t>les coûts d'exploitation les plus </a:t>
            </a:r>
            <a:r>
              <a:rPr lang="fr-CA" sz="1600" smtClean="0">
                <a:solidFill>
                  <a:schemeClr val="lt1"/>
                </a:solidFill>
                <a:latin typeface="Calibri"/>
                <a:ea typeface="Calibri"/>
                <a:cs typeface="Calibri"/>
                <a:sym typeface="Calibri"/>
              </a:rPr>
              <a:t>bas</a:t>
            </a:r>
            <a:endParaRPr/>
          </a:p>
          <a:p>
            <a:pPr marL="285750" lvl="0" indent="-285750" algn="just">
              <a:buClr>
                <a:schemeClr val="lt1"/>
              </a:buClr>
              <a:buSzPts val="1600"/>
              <a:buFont typeface="Arial"/>
              <a:buChar char="•"/>
            </a:pPr>
            <a:r>
              <a:rPr lang="fr-CA" sz="1600">
                <a:solidFill>
                  <a:schemeClr val="lt1"/>
                </a:solidFill>
                <a:latin typeface="Calibri"/>
                <a:ea typeface="Calibri"/>
                <a:cs typeface="Calibri"/>
                <a:sym typeface="Calibri"/>
              </a:rPr>
              <a:t>Actifs </a:t>
            </a:r>
            <a:r>
              <a:rPr lang="fr-CA" sz="1600" smtClean="0">
                <a:solidFill>
                  <a:schemeClr val="lt1"/>
                </a:solidFill>
                <a:latin typeface="Calibri"/>
                <a:ea typeface="Calibri"/>
                <a:cs typeface="Calibri"/>
                <a:sym typeface="Calibri"/>
              </a:rPr>
              <a:t>en développement </a:t>
            </a:r>
            <a:r>
              <a:rPr lang="fr-CA" sz="1600">
                <a:solidFill>
                  <a:schemeClr val="lt1"/>
                </a:solidFill>
                <a:latin typeface="Calibri"/>
                <a:ea typeface="Calibri"/>
                <a:cs typeface="Calibri"/>
                <a:sym typeface="Calibri"/>
              </a:rPr>
              <a:t>- </a:t>
            </a:r>
            <a:r>
              <a:rPr lang="fr-CA" sz="1600" smtClean="0">
                <a:solidFill>
                  <a:schemeClr val="lt1"/>
                </a:solidFill>
                <a:latin typeface="Calibri"/>
                <a:ea typeface="Calibri"/>
                <a:cs typeface="Calibri"/>
                <a:sym typeface="Calibri"/>
              </a:rPr>
              <a:t>toutes </a:t>
            </a:r>
            <a:r>
              <a:rPr lang="fr-CA" sz="1600">
                <a:solidFill>
                  <a:schemeClr val="lt1"/>
                </a:solidFill>
                <a:latin typeface="Calibri"/>
                <a:ea typeface="Calibri"/>
                <a:cs typeface="Calibri"/>
                <a:sym typeface="Calibri"/>
              </a:rPr>
              <a:t>situées sur / près des principales structures géologiques </a:t>
            </a:r>
            <a:r>
              <a:rPr lang="fr-CA" sz="1600" smtClean="0">
                <a:solidFill>
                  <a:schemeClr val="lt1"/>
                </a:solidFill>
                <a:latin typeface="Calibri"/>
                <a:ea typeface="Calibri"/>
                <a:cs typeface="Calibri"/>
                <a:sym typeface="Calibri"/>
              </a:rPr>
              <a:t>minéralisées, </a:t>
            </a:r>
            <a:r>
              <a:rPr lang="fr-CA" sz="1600">
                <a:solidFill>
                  <a:schemeClr val="lt1"/>
                </a:solidFill>
                <a:latin typeface="Calibri"/>
                <a:ea typeface="Calibri"/>
                <a:cs typeface="Calibri"/>
                <a:sym typeface="Calibri"/>
              </a:rPr>
              <a:t>à proximité </a:t>
            </a:r>
            <a:r>
              <a:rPr lang="fr-CA" sz="1600" smtClean="0">
                <a:solidFill>
                  <a:schemeClr val="lt1"/>
                </a:solidFill>
                <a:latin typeface="Calibri"/>
                <a:ea typeface="Calibri"/>
                <a:cs typeface="Calibri"/>
                <a:sym typeface="Calibri"/>
              </a:rPr>
              <a:t>de </a:t>
            </a:r>
            <a:r>
              <a:rPr lang="fr-CA" sz="1600">
                <a:solidFill>
                  <a:schemeClr val="lt1"/>
                </a:solidFill>
                <a:latin typeface="Calibri"/>
                <a:ea typeface="Calibri"/>
                <a:cs typeface="Calibri"/>
                <a:sym typeface="Calibri"/>
              </a:rPr>
              <a:t>mines en exploitation</a:t>
            </a:r>
          </a:p>
          <a:p>
            <a:pPr marL="285750" lvl="0" indent="-285750" algn="just">
              <a:buClr>
                <a:schemeClr val="lt1"/>
              </a:buClr>
              <a:buSzPts val="1600"/>
              <a:buFont typeface="Arial"/>
              <a:buChar char="•"/>
            </a:pPr>
            <a:r>
              <a:rPr lang="fr-CA" sz="1600">
                <a:solidFill>
                  <a:schemeClr val="lt1"/>
                </a:solidFill>
                <a:latin typeface="Calibri"/>
                <a:ea typeface="Calibri"/>
                <a:cs typeface="Calibri"/>
                <a:sym typeface="Calibri"/>
              </a:rPr>
              <a:t>Aucun risque de juridiction - avec des propriétés situées au Québec (4) et en Ontario (1), Renforth ne court aucun </a:t>
            </a:r>
            <a:r>
              <a:rPr lang="fr-CA" sz="1600" smtClean="0">
                <a:solidFill>
                  <a:schemeClr val="lt1"/>
                </a:solidFill>
                <a:latin typeface="Calibri"/>
                <a:ea typeface="Calibri"/>
                <a:cs typeface="Calibri"/>
                <a:sym typeface="Calibri"/>
              </a:rPr>
              <a:t>risque</a:t>
            </a:r>
          </a:p>
          <a:p>
            <a:pPr lvl="0" algn="just">
              <a:buClr>
                <a:schemeClr val="lt1"/>
              </a:buClr>
              <a:buSzPts val="1600"/>
            </a:pPr>
            <a:endParaRPr sz="1600">
              <a:solidFill>
                <a:schemeClr val="lt1"/>
              </a:solidFill>
              <a:latin typeface="Calibri"/>
              <a:ea typeface="Calibri"/>
              <a:cs typeface="Calibri"/>
              <a:sym typeface="Calibri"/>
            </a:endParaRPr>
          </a:p>
          <a:p>
            <a:pPr marL="0" marR="0" lvl="0" indent="0" algn="just" rtl="0">
              <a:spcBef>
                <a:spcPts val="0"/>
              </a:spcBef>
              <a:spcAft>
                <a:spcPts val="0"/>
              </a:spcAft>
              <a:buNone/>
            </a:pPr>
            <a:r>
              <a:rPr lang="en-US" sz="1600" b="1">
                <a:solidFill>
                  <a:schemeClr val="lt1"/>
                </a:solidFill>
                <a:latin typeface="Calibri"/>
                <a:ea typeface="Calibri"/>
                <a:cs typeface="Calibri"/>
                <a:sym typeface="Calibri"/>
              </a:rPr>
              <a:t>AU BON MOMENT</a:t>
            </a:r>
            <a:r>
              <a:rPr lang="en-US" sz="1600">
                <a:solidFill>
                  <a:schemeClr val="lt1"/>
                </a:solidFill>
                <a:latin typeface="Calibri"/>
                <a:ea typeface="Calibri"/>
                <a:cs typeface="Calibri"/>
                <a:sym typeface="Calibri"/>
              </a:rPr>
              <a:t> – </a:t>
            </a:r>
            <a:r>
              <a:rPr lang="en-US" sz="1600" smtClean="0">
                <a:solidFill>
                  <a:schemeClr val="lt1"/>
                </a:solidFill>
                <a:latin typeface="Calibri"/>
                <a:ea typeface="Calibri"/>
                <a:cs typeface="Calibri"/>
                <a:sym typeface="Calibri"/>
              </a:rPr>
              <a:t>Le timing est parfait</a:t>
            </a:r>
            <a:endParaRPr/>
          </a:p>
          <a:p>
            <a:pPr marL="285750" lvl="0" indent="-285750" algn="just">
              <a:buClr>
                <a:schemeClr val="lt1"/>
              </a:buClr>
              <a:buSzPts val="1600"/>
              <a:buFont typeface="Arial"/>
              <a:buChar char="•"/>
            </a:pPr>
            <a:r>
              <a:rPr lang="fr-CA" sz="1600">
                <a:solidFill>
                  <a:schemeClr val="lt1"/>
                </a:solidFill>
                <a:latin typeface="Calibri"/>
                <a:ea typeface="Calibri"/>
                <a:cs typeface="Calibri"/>
                <a:sym typeface="Calibri"/>
              </a:rPr>
              <a:t>Renforth est </a:t>
            </a:r>
            <a:r>
              <a:rPr lang="fr-CA" sz="1600" smtClean="0">
                <a:solidFill>
                  <a:schemeClr val="lt1"/>
                </a:solidFill>
                <a:latin typeface="Calibri"/>
                <a:ea typeface="Calibri"/>
                <a:cs typeface="Calibri"/>
                <a:sym typeface="Calibri"/>
              </a:rPr>
              <a:t>financièrement solide </a:t>
            </a:r>
            <a:r>
              <a:rPr lang="fr-CA" sz="1600">
                <a:solidFill>
                  <a:schemeClr val="lt1"/>
                </a:solidFill>
                <a:latin typeface="Calibri"/>
                <a:ea typeface="Calibri"/>
                <a:cs typeface="Calibri"/>
                <a:sym typeface="Calibri"/>
              </a:rPr>
              <a:t>avec ~ </a:t>
            </a:r>
            <a:r>
              <a:rPr lang="fr-CA" sz="1600" smtClean="0">
                <a:solidFill>
                  <a:schemeClr val="lt1"/>
                </a:solidFill>
                <a:latin typeface="Calibri"/>
                <a:ea typeface="Calibri"/>
                <a:cs typeface="Calibri"/>
                <a:sym typeface="Calibri"/>
              </a:rPr>
              <a:t>8 </a:t>
            </a:r>
            <a:r>
              <a:rPr lang="fr-CA" sz="1600">
                <a:solidFill>
                  <a:schemeClr val="lt1"/>
                </a:solidFill>
                <a:latin typeface="Calibri"/>
                <a:ea typeface="Calibri"/>
                <a:cs typeface="Calibri"/>
                <a:sym typeface="Calibri"/>
              </a:rPr>
              <a:t>millions CAD en espèces et </a:t>
            </a:r>
            <a:r>
              <a:rPr lang="fr-CA" sz="1600" smtClean="0">
                <a:solidFill>
                  <a:schemeClr val="lt1"/>
                </a:solidFill>
                <a:latin typeface="Calibri"/>
                <a:ea typeface="Calibri"/>
                <a:cs typeface="Calibri"/>
                <a:sym typeface="Calibri"/>
              </a:rPr>
              <a:t>titres, dont 3,24 </a:t>
            </a:r>
            <a:r>
              <a:rPr lang="fr-CA" sz="1600">
                <a:solidFill>
                  <a:schemeClr val="lt1"/>
                </a:solidFill>
                <a:latin typeface="Calibri"/>
                <a:ea typeface="Calibri"/>
                <a:cs typeface="Calibri"/>
                <a:sym typeface="Calibri"/>
              </a:rPr>
              <a:t>millions CAD </a:t>
            </a:r>
            <a:r>
              <a:rPr lang="fr-CA" sz="1600" smtClean="0">
                <a:solidFill>
                  <a:schemeClr val="lt1"/>
                </a:solidFill>
                <a:latin typeface="Calibri"/>
                <a:ea typeface="Calibri"/>
                <a:cs typeface="Calibri"/>
                <a:sym typeface="Calibri"/>
              </a:rPr>
              <a:t>ont été reçus suite à la </a:t>
            </a:r>
            <a:r>
              <a:rPr lang="fr-CA" sz="1600">
                <a:solidFill>
                  <a:schemeClr val="lt1"/>
                </a:solidFill>
                <a:latin typeface="Calibri"/>
                <a:ea typeface="Calibri"/>
                <a:cs typeface="Calibri"/>
                <a:sym typeface="Calibri"/>
              </a:rPr>
              <a:t>vente de 24 millions d'actions à 13,5 cents par </a:t>
            </a:r>
            <a:r>
              <a:rPr lang="fr-CA" sz="1600" smtClean="0">
                <a:solidFill>
                  <a:schemeClr val="lt1"/>
                </a:solidFill>
                <a:latin typeface="Calibri"/>
                <a:ea typeface="Calibri"/>
                <a:cs typeface="Calibri"/>
                <a:sym typeface="Calibri"/>
              </a:rPr>
              <a:t>action</a:t>
            </a:r>
          </a:p>
          <a:p>
            <a:pPr marL="285750" lvl="0" indent="-285750" algn="just">
              <a:buClr>
                <a:schemeClr val="lt1"/>
              </a:buClr>
              <a:buSzPts val="1600"/>
              <a:buFont typeface="Arial"/>
              <a:buChar char="•"/>
            </a:pPr>
            <a:r>
              <a:rPr lang="fr-CA" sz="1600">
                <a:solidFill>
                  <a:schemeClr val="lt1"/>
                </a:solidFill>
                <a:latin typeface="Calibri"/>
                <a:ea typeface="Calibri"/>
                <a:cs typeface="Calibri"/>
                <a:sym typeface="Calibri"/>
              </a:rPr>
              <a:t>«Les producteurs seniors dépensent 3 à 4 fois en </a:t>
            </a:r>
            <a:r>
              <a:rPr lang="fr-CA" sz="1600" smtClean="0">
                <a:solidFill>
                  <a:schemeClr val="lt1"/>
                </a:solidFill>
                <a:latin typeface="Calibri"/>
                <a:ea typeface="Calibri"/>
                <a:cs typeface="Calibri"/>
                <a:sym typeface="Calibri"/>
              </a:rPr>
              <a:t>Fusion &amp; Acquisition </a:t>
            </a:r>
            <a:r>
              <a:rPr lang="fr-CA" sz="1600">
                <a:solidFill>
                  <a:schemeClr val="lt1"/>
                </a:solidFill>
                <a:latin typeface="Calibri"/>
                <a:ea typeface="Calibri"/>
                <a:cs typeface="Calibri"/>
                <a:sym typeface="Calibri"/>
              </a:rPr>
              <a:t>que ce qui est dépensé en exploration» * Kitco Exploration Insights 20 septembre </a:t>
            </a:r>
            <a:r>
              <a:rPr lang="fr-CA" sz="1600" smtClean="0">
                <a:solidFill>
                  <a:schemeClr val="lt1"/>
                </a:solidFill>
                <a:latin typeface="Calibri"/>
                <a:ea typeface="Calibri"/>
                <a:cs typeface="Calibri"/>
                <a:sym typeface="Calibri"/>
              </a:rPr>
              <a:t>2020. </a:t>
            </a:r>
            <a:r>
              <a:rPr lang="fr-CA" sz="1600">
                <a:solidFill>
                  <a:schemeClr val="lt1"/>
                </a:solidFill>
                <a:latin typeface="Calibri"/>
                <a:ea typeface="Calibri"/>
                <a:cs typeface="Calibri"/>
                <a:sym typeface="Calibri"/>
              </a:rPr>
              <a:t>Cela soutient le concept d'un besoin </a:t>
            </a:r>
            <a:r>
              <a:rPr lang="fr-CA" sz="1600" smtClean="0">
                <a:solidFill>
                  <a:schemeClr val="lt1"/>
                </a:solidFill>
                <a:latin typeface="Calibri"/>
                <a:ea typeface="Calibri"/>
                <a:cs typeface="Calibri"/>
                <a:sym typeface="Calibri"/>
              </a:rPr>
              <a:t>constant de remplacer les onces d’or ; les </a:t>
            </a:r>
            <a:r>
              <a:rPr lang="fr-CA" sz="1600">
                <a:solidFill>
                  <a:schemeClr val="lt1"/>
                </a:solidFill>
                <a:latin typeface="Calibri"/>
                <a:ea typeface="Calibri"/>
                <a:cs typeface="Calibri"/>
                <a:sym typeface="Calibri"/>
              </a:rPr>
              <a:t>fusions et acquisitions étant un moyen logique de répondre au besoin</a:t>
            </a:r>
            <a:r>
              <a:rPr lang="fr-CA" sz="1600" smtClean="0">
                <a:solidFill>
                  <a:schemeClr val="lt1"/>
                </a:solidFill>
                <a:latin typeface="Calibri"/>
                <a:ea typeface="Calibri"/>
                <a:cs typeface="Calibri"/>
                <a:sym typeface="Calibri"/>
              </a:rPr>
              <a:t>.</a:t>
            </a:r>
          </a:p>
          <a:p>
            <a:pPr marL="285750" lvl="0" indent="-285750" algn="just">
              <a:buClr>
                <a:schemeClr val="lt1"/>
              </a:buClr>
              <a:buSzPts val="1600"/>
              <a:buFont typeface="Arial"/>
              <a:buChar char="•"/>
            </a:pPr>
            <a:r>
              <a:rPr lang="fr-CA" sz="1600">
                <a:solidFill>
                  <a:schemeClr val="lt1"/>
                </a:solidFill>
                <a:latin typeface="Calibri"/>
                <a:ea typeface="Calibri"/>
                <a:cs typeface="Calibri"/>
                <a:sym typeface="Calibri"/>
              </a:rPr>
              <a:t>L’actif phare de Renforth, le gisement d’or à ciel ouvert </a:t>
            </a:r>
            <a:r>
              <a:rPr lang="fr-CA" sz="1600" smtClean="0">
                <a:solidFill>
                  <a:schemeClr val="lt1"/>
                </a:solidFill>
                <a:latin typeface="Calibri"/>
                <a:ea typeface="Calibri"/>
                <a:cs typeface="Calibri"/>
                <a:sym typeface="Calibri"/>
              </a:rPr>
              <a:t>Parbec</a:t>
            </a:r>
            <a:r>
              <a:rPr lang="fr-CA" sz="1600">
                <a:solidFill>
                  <a:schemeClr val="lt1"/>
                </a:solidFill>
                <a:latin typeface="Calibri"/>
                <a:ea typeface="Calibri"/>
                <a:cs typeface="Calibri"/>
                <a:sym typeface="Calibri"/>
              </a:rPr>
              <a:t>, est contigu à la plus grande mine d’or à ciel ouvert du Canada, Canadian Malartic, </a:t>
            </a:r>
            <a:r>
              <a:rPr lang="fr-CA" sz="1600" smtClean="0">
                <a:solidFill>
                  <a:schemeClr val="lt1"/>
                </a:solidFill>
                <a:latin typeface="Calibri"/>
                <a:ea typeface="Calibri"/>
                <a:cs typeface="Calibri"/>
                <a:sym typeface="Calibri"/>
              </a:rPr>
              <a:t>qui usine 50 </a:t>
            </a:r>
            <a:r>
              <a:rPr lang="fr-CA" sz="1600">
                <a:solidFill>
                  <a:schemeClr val="lt1"/>
                </a:solidFill>
                <a:latin typeface="Calibri"/>
                <a:ea typeface="Calibri"/>
                <a:cs typeface="Calibri"/>
                <a:sym typeface="Calibri"/>
              </a:rPr>
              <a:t>000 t de </a:t>
            </a:r>
            <a:r>
              <a:rPr lang="fr-CA" sz="1600" smtClean="0">
                <a:solidFill>
                  <a:schemeClr val="lt1"/>
                </a:solidFill>
                <a:latin typeface="Calibri"/>
                <a:ea typeface="Calibri"/>
                <a:cs typeface="Calibri"/>
                <a:sym typeface="Calibri"/>
              </a:rPr>
              <a:t>roche </a:t>
            </a:r>
            <a:r>
              <a:rPr lang="fr-CA" sz="1600">
                <a:solidFill>
                  <a:schemeClr val="lt1"/>
                </a:solidFill>
                <a:latin typeface="Calibri"/>
                <a:ea typeface="Calibri"/>
                <a:cs typeface="Calibri"/>
                <a:sym typeface="Calibri"/>
              </a:rPr>
              <a:t>par </a:t>
            </a:r>
            <a:r>
              <a:rPr lang="fr-CA" sz="1600" smtClean="0">
                <a:solidFill>
                  <a:schemeClr val="lt1"/>
                </a:solidFill>
                <a:latin typeface="Calibri"/>
                <a:ea typeface="Calibri"/>
                <a:cs typeface="Calibri"/>
                <a:sym typeface="Calibri"/>
              </a:rPr>
              <a:t>jour et doit donc remplacer </a:t>
            </a:r>
            <a:r>
              <a:rPr lang="fr-CA" sz="1600">
                <a:solidFill>
                  <a:schemeClr val="lt1"/>
                </a:solidFill>
                <a:latin typeface="Calibri"/>
                <a:ea typeface="Calibri"/>
                <a:cs typeface="Calibri"/>
                <a:sym typeface="Calibri"/>
              </a:rPr>
              <a:t>les onces de façon continue. Parbec offre des onces de surface à proximité et accessibles à une teneur plus élevée que la teneur </a:t>
            </a:r>
            <a:r>
              <a:rPr lang="fr-CA" sz="1600" smtClean="0">
                <a:solidFill>
                  <a:schemeClr val="lt1"/>
                </a:solidFill>
                <a:latin typeface="Calibri"/>
                <a:ea typeface="Calibri"/>
                <a:cs typeface="Calibri"/>
                <a:sym typeface="Calibri"/>
              </a:rPr>
              <a:t>usinée </a:t>
            </a:r>
            <a:r>
              <a:rPr lang="fr-CA" sz="1600">
                <a:solidFill>
                  <a:schemeClr val="lt1"/>
                </a:solidFill>
                <a:latin typeface="Calibri"/>
                <a:ea typeface="Calibri"/>
                <a:cs typeface="Calibri"/>
                <a:sym typeface="Calibri"/>
              </a:rPr>
              <a:t>(1,14 g / t) de la mine en exploitation</a:t>
            </a:r>
            <a:r>
              <a:rPr lang="fr-CA" sz="1600" smtClean="0">
                <a:solidFill>
                  <a:schemeClr val="lt1"/>
                </a:solidFill>
                <a:latin typeface="Calibri"/>
                <a:ea typeface="Calibri"/>
                <a:cs typeface="Calibri"/>
                <a:sym typeface="Calibri"/>
              </a:rPr>
              <a:t>.</a:t>
            </a:r>
          </a:p>
          <a:p>
            <a:pPr lvl="0">
              <a:buClr>
                <a:schemeClr val="lt1"/>
              </a:buClr>
              <a:buSzPts val="1600"/>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 </a:t>
            </a:r>
            <a:r>
              <a:rPr lang="en-US" sz="1800" b="1">
                <a:solidFill>
                  <a:schemeClr val="lt1"/>
                </a:solidFill>
                <a:latin typeface="Calibri"/>
                <a:ea typeface="Calibri"/>
                <a:cs typeface="Calibri"/>
                <a:sym typeface="Calibri"/>
              </a:rPr>
              <a:t>			</a:t>
            </a:r>
            <a:endParaRPr/>
          </a:p>
        </p:txBody>
      </p:sp>
      <p:sp>
        <p:nvSpPr>
          <p:cNvPr id="98" name="Google Shape;98;p2"/>
          <p:cNvSpPr txBox="1">
            <a:spLocks noGrp="1"/>
          </p:cNvSpPr>
          <p:nvPr>
            <p:ph type="sldNum" idx="12"/>
          </p:nvPr>
        </p:nvSpPr>
        <p:spPr>
          <a:xfrm>
            <a:off x="7381875" y="6366281"/>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p:cNvPicPr preferRelativeResize="0"/>
          <p:nvPr/>
        </p:nvPicPr>
        <p:blipFill rotWithShape="1">
          <a:blip r:embed="rId3">
            <a:alphaModFix/>
          </a:blip>
          <a:srcRect/>
          <a:stretch/>
        </p:blipFill>
        <p:spPr>
          <a:xfrm>
            <a:off x="-254672" y="-128590"/>
            <a:ext cx="12467000" cy="7020000"/>
          </a:xfrm>
          <a:prstGeom prst="rect">
            <a:avLst/>
          </a:prstGeom>
          <a:noFill/>
          <a:ln>
            <a:noFill/>
          </a:ln>
        </p:spPr>
      </p:pic>
      <p:pic>
        <p:nvPicPr>
          <p:cNvPr id="105" name="Google Shape;105;p3"/>
          <p:cNvPicPr preferRelativeResize="0"/>
          <p:nvPr/>
        </p:nvPicPr>
        <p:blipFill rotWithShape="1">
          <a:blip r:embed="rId4">
            <a:alphaModFix/>
          </a:blip>
          <a:srcRect/>
          <a:stretch/>
        </p:blipFill>
        <p:spPr>
          <a:xfrm>
            <a:off x="2242456" y="1364195"/>
            <a:ext cx="7641772" cy="4909394"/>
          </a:xfrm>
          <a:prstGeom prst="rect">
            <a:avLst/>
          </a:prstGeom>
          <a:noFill/>
          <a:ln>
            <a:noFill/>
          </a:ln>
        </p:spPr>
      </p:pic>
      <p:sp>
        <p:nvSpPr>
          <p:cNvPr id="106" name="Google Shape;106;p3"/>
          <p:cNvSpPr txBox="1"/>
          <p:nvPr/>
        </p:nvSpPr>
        <p:spPr>
          <a:xfrm>
            <a:off x="250371" y="228600"/>
            <a:ext cx="54102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smtClean="0">
                <a:solidFill>
                  <a:schemeClr val="lt1"/>
                </a:solidFill>
                <a:latin typeface="Century Gothic"/>
                <a:ea typeface="Century Gothic"/>
                <a:cs typeface="Century Gothic"/>
                <a:sym typeface="Century Gothic"/>
              </a:rPr>
              <a:t>Propriétés de Renforth – secteur Malartic</a:t>
            </a:r>
            <a:endParaRPr/>
          </a:p>
        </p:txBody>
      </p:sp>
      <p:sp>
        <p:nvSpPr>
          <p:cNvPr id="107" name="Google Shape;107;p3"/>
          <p:cNvSpPr txBox="1"/>
          <p:nvPr/>
        </p:nvSpPr>
        <p:spPr>
          <a:xfrm>
            <a:off x="272141" y="553605"/>
            <a:ext cx="4201888"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smtClean="0">
                <a:solidFill>
                  <a:schemeClr val="lt1"/>
                </a:solidFill>
                <a:latin typeface="Century Gothic"/>
                <a:ea typeface="Century Gothic"/>
                <a:cs typeface="Century Gothic"/>
                <a:sym typeface="Century Gothic"/>
              </a:rPr>
              <a:t>Carte de localisation de 3 des 5 propriétés minéralisées détenues en droit exclusif par Renforth</a:t>
            </a:r>
            <a:endParaRPr/>
          </a:p>
        </p:txBody>
      </p:sp>
      <p:sp>
        <p:nvSpPr>
          <p:cNvPr id="108" name="Google Shape;108;p3"/>
          <p:cNvSpPr txBox="1"/>
          <p:nvPr/>
        </p:nvSpPr>
        <p:spPr>
          <a:xfrm>
            <a:off x="359225" y="2365134"/>
            <a:ext cx="1730830" cy="2677616"/>
          </a:xfrm>
          <a:prstGeom prst="rect">
            <a:avLst/>
          </a:prstGeom>
          <a:noFill/>
          <a:ln>
            <a:noFill/>
          </a:ln>
        </p:spPr>
        <p:txBody>
          <a:bodyPr spcFirstLastPara="1" wrap="square" lIns="91425" tIns="45700" rIns="91425" bIns="45700" anchor="t" anchorCtr="0">
            <a:spAutoFit/>
          </a:bodyPr>
          <a:lstStyle/>
          <a:p>
            <a:pPr marR="0" lvl="0" rtl="0">
              <a:spcBef>
                <a:spcPts val="0"/>
              </a:spcBef>
              <a:spcAft>
                <a:spcPts val="0"/>
              </a:spcAft>
              <a:buClr>
                <a:schemeClr val="lt1"/>
              </a:buClr>
              <a:buSzPts val="1400"/>
            </a:pPr>
            <a:r>
              <a:rPr lang="en-US" sz="1400" smtClean="0">
                <a:solidFill>
                  <a:schemeClr val="lt1"/>
                </a:solidFill>
                <a:latin typeface="Century Gothic"/>
                <a:ea typeface="Century Gothic"/>
                <a:cs typeface="Century Gothic"/>
                <a:sym typeface="Century Gothic"/>
              </a:rPr>
              <a:t>* Gisement à ciel ouvert de Parbec</a:t>
            </a:r>
            <a:endParaRPr/>
          </a:p>
          <a:p>
            <a:pPr marL="342900" marR="0" lvl="0" indent="-254000" rtl="0">
              <a:spcBef>
                <a:spcPts val="0"/>
              </a:spcBef>
              <a:spcAft>
                <a:spcPts val="0"/>
              </a:spcAft>
              <a:buClr>
                <a:schemeClr val="dk1"/>
              </a:buClr>
              <a:buSzPts val="1400"/>
              <a:buFont typeface="Calibri"/>
              <a:buNone/>
            </a:pPr>
            <a:endParaRPr sz="1400">
              <a:solidFill>
                <a:schemeClr val="lt1"/>
              </a:solidFill>
              <a:latin typeface="Century Gothic"/>
              <a:ea typeface="Century Gothic"/>
              <a:cs typeface="Century Gothic"/>
              <a:sym typeface="Century Gothic"/>
            </a:endParaRPr>
          </a:p>
          <a:p>
            <a:pPr marR="0" lvl="0" rtl="0">
              <a:spcBef>
                <a:spcPts val="0"/>
              </a:spcBef>
              <a:spcAft>
                <a:spcPts val="0"/>
              </a:spcAft>
              <a:buClr>
                <a:schemeClr val="lt1"/>
              </a:buClr>
              <a:buSzPts val="1400"/>
            </a:pPr>
            <a:r>
              <a:rPr lang="en-US" sz="1400" smtClean="0">
                <a:solidFill>
                  <a:schemeClr val="lt1"/>
                </a:solidFill>
                <a:latin typeface="Century Gothic"/>
                <a:ea typeface="Century Gothic"/>
                <a:cs typeface="Century Gothic"/>
                <a:sym typeface="Century Gothic"/>
              </a:rPr>
              <a:t>* Découverte Cuivre / Argent sur Malartic Ouest</a:t>
            </a:r>
            <a:endParaRPr/>
          </a:p>
          <a:p>
            <a:pPr marL="342900" marR="0" lvl="0" indent="-254000" rtl="0">
              <a:spcBef>
                <a:spcPts val="0"/>
              </a:spcBef>
              <a:spcAft>
                <a:spcPts val="0"/>
              </a:spcAft>
              <a:buClr>
                <a:schemeClr val="dk1"/>
              </a:buClr>
              <a:buSzPts val="1400"/>
              <a:buFont typeface="Calibri"/>
              <a:buNone/>
            </a:pPr>
            <a:endParaRPr sz="1400">
              <a:solidFill>
                <a:schemeClr val="lt1"/>
              </a:solidFill>
              <a:latin typeface="Century Gothic"/>
              <a:ea typeface="Century Gothic"/>
              <a:cs typeface="Century Gothic"/>
              <a:sym typeface="Century Gothic"/>
            </a:endParaRPr>
          </a:p>
          <a:p>
            <a:pPr marR="0" lvl="0" rtl="0">
              <a:spcBef>
                <a:spcPts val="0"/>
              </a:spcBef>
              <a:spcAft>
                <a:spcPts val="0"/>
              </a:spcAft>
              <a:buClr>
                <a:schemeClr val="lt1"/>
              </a:buClr>
              <a:buSzPts val="1400"/>
            </a:pPr>
            <a:r>
              <a:rPr lang="en-US" sz="1400" smtClean="0">
                <a:solidFill>
                  <a:schemeClr val="lt1"/>
                </a:solidFill>
                <a:latin typeface="Century Gothic"/>
                <a:ea typeface="Century Gothic"/>
                <a:cs typeface="Century Gothic"/>
                <a:sym typeface="Century Gothic"/>
              </a:rPr>
              <a:t>* Présence de nickel et système SMV à grande échelle sur Surimeau</a:t>
            </a:r>
            <a:endParaRPr/>
          </a:p>
        </p:txBody>
      </p:sp>
      <p:sp>
        <p:nvSpPr>
          <p:cNvPr id="109" name="Google Shape;109;p3"/>
          <p:cNvSpPr txBox="1"/>
          <p:nvPr/>
        </p:nvSpPr>
        <p:spPr>
          <a:xfrm>
            <a:off x="10036629" y="2797629"/>
            <a:ext cx="1981200" cy="24621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smtClean="0">
                <a:solidFill>
                  <a:schemeClr val="lt1"/>
                </a:solidFill>
                <a:latin typeface="Century Gothic"/>
                <a:ea typeface="Century Gothic"/>
                <a:cs typeface="Century Gothic"/>
                <a:sym typeface="Century Gothic"/>
              </a:rPr>
              <a:t>N’apparaît pas :</a:t>
            </a:r>
            <a:endParaRPr/>
          </a:p>
          <a:p>
            <a:pPr marL="0" marR="0" lvl="0" indent="0" algn="l" rtl="0">
              <a:spcBef>
                <a:spcPts val="0"/>
              </a:spcBef>
              <a:spcAft>
                <a:spcPts val="0"/>
              </a:spcAft>
              <a:buNone/>
            </a:pPr>
            <a:endParaRPr sz="1400">
              <a:solidFill>
                <a:schemeClr val="lt1"/>
              </a:solidFill>
              <a:latin typeface="Century Gothic"/>
              <a:ea typeface="Century Gothic"/>
              <a:cs typeface="Century Gothic"/>
              <a:sym typeface="Century Gothic"/>
            </a:endParaRPr>
          </a:p>
          <a:p>
            <a:pPr marR="0" lvl="0" algn="l" rtl="0">
              <a:spcBef>
                <a:spcPts val="0"/>
              </a:spcBef>
              <a:spcAft>
                <a:spcPts val="0"/>
              </a:spcAft>
              <a:buClr>
                <a:schemeClr val="lt1"/>
              </a:buClr>
              <a:buSzPts val="1400"/>
            </a:pPr>
            <a:r>
              <a:rPr lang="en-US" sz="1400" smtClean="0">
                <a:solidFill>
                  <a:schemeClr val="lt1"/>
                </a:solidFill>
                <a:latin typeface="Century Gothic"/>
                <a:ea typeface="Century Gothic"/>
                <a:cs typeface="Century Gothic"/>
                <a:sym typeface="Century Gothic"/>
              </a:rPr>
              <a:t>* Système aurifère en surface sur Nixon-Bartleman, à l’ouest de Timmins, Ontario</a:t>
            </a:r>
            <a:endParaRPr/>
          </a:p>
          <a:p>
            <a:pPr marL="342900" marR="0" lvl="0" indent="-254000" algn="l" rtl="0">
              <a:spcBef>
                <a:spcPts val="0"/>
              </a:spcBef>
              <a:spcAft>
                <a:spcPts val="0"/>
              </a:spcAft>
              <a:buClr>
                <a:schemeClr val="dk1"/>
              </a:buClr>
              <a:buSzPts val="1400"/>
              <a:buFont typeface="Calibri"/>
              <a:buNone/>
            </a:pPr>
            <a:endParaRPr sz="1400">
              <a:solidFill>
                <a:schemeClr val="lt1"/>
              </a:solidFill>
              <a:latin typeface="Century Gothic"/>
              <a:ea typeface="Century Gothic"/>
              <a:cs typeface="Century Gothic"/>
              <a:sym typeface="Century Gothic"/>
            </a:endParaRPr>
          </a:p>
          <a:p>
            <a:pPr marR="0" lvl="0" algn="l" rtl="0">
              <a:spcBef>
                <a:spcPts val="0"/>
              </a:spcBef>
              <a:spcAft>
                <a:spcPts val="0"/>
              </a:spcAft>
              <a:buClr>
                <a:schemeClr val="lt1"/>
              </a:buClr>
              <a:buSzPts val="1400"/>
            </a:pPr>
            <a:r>
              <a:rPr lang="en-US" sz="1400" smtClean="0">
                <a:solidFill>
                  <a:schemeClr val="lt1"/>
                </a:solidFill>
                <a:latin typeface="Century Gothic"/>
                <a:ea typeface="Century Gothic"/>
                <a:cs typeface="Century Gothic"/>
                <a:sym typeface="Century Gothic"/>
              </a:rPr>
              <a:t>* Dépôt Cuivre / Or sur Denain-Pershing, à l’est de Val d’Or (sous option)</a:t>
            </a:r>
            <a:endParaRPr/>
          </a:p>
        </p:txBody>
      </p:sp>
      <p:sp>
        <p:nvSpPr>
          <p:cNvPr id="110" name="Google Shape;110;p3"/>
          <p:cNvSpPr txBox="1"/>
          <p:nvPr/>
        </p:nvSpPr>
        <p:spPr>
          <a:xfrm>
            <a:off x="8490858" y="3047999"/>
            <a:ext cx="4027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a:p>
        </p:txBody>
      </p:sp>
      <p:sp>
        <p:nvSpPr>
          <p:cNvPr id="111" name="Google Shape;111;p3"/>
          <p:cNvSpPr txBox="1">
            <a:spLocks noGrp="1"/>
          </p:cNvSpPr>
          <p:nvPr>
            <p:ph type="sldNum" idx="12"/>
          </p:nvPr>
        </p:nvSpPr>
        <p:spPr>
          <a:xfrm>
            <a:off x="8610600" y="6256334"/>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4"/>
          <p:cNvPicPr preferRelativeResize="0"/>
          <p:nvPr/>
        </p:nvPicPr>
        <p:blipFill rotWithShape="1">
          <a:blip r:embed="rId3">
            <a:alphaModFix/>
          </a:blip>
          <a:srcRect/>
          <a:stretch/>
        </p:blipFill>
        <p:spPr>
          <a:xfrm>
            <a:off x="6350" y="0"/>
            <a:ext cx="12467000" cy="7020000"/>
          </a:xfrm>
          <a:prstGeom prst="rect">
            <a:avLst/>
          </a:prstGeom>
          <a:noFill/>
          <a:ln>
            <a:noFill/>
          </a:ln>
        </p:spPr>
      </p:pic>
      <p:pic>
        <p:nvPicPr>
          <p:cNvPr id="118" name="Google Shape;118;p4"/>
          <p:cNvPicPr preferRelativeResize="0"/>
          <p:nvPr/>
        </p:nvPicPr>
        <p:blipFill rotWithShape="1">
          <a:blip r:embed="rId4">
            <a:alphaModFix/>
          </a:blip>
          <a:srcRect/>
          <a:stretch/>
        </p:blipFill>
        <p:spPr>
          <a:xfrm>
            <a:off x="1716775" y="219628"/>
            <a:ext cx="8758451" cy="6418744"/>
          </a:xfrm>
          <a:prstGeom prst="rect">
            <a:avLst/>
          </a:prstGeom>
          <a:noFill/>
          <a:ln>
            <a:noFill/>
          </a:ln>
        </p:spPr>
      </p:pic>
      <p:sp>
        <p:nvSpPr>
          <p:cNvPr id="119" name="Google Shape;11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5"/>
          <p:cNvPicPr preferRelativeResize="0"/>
          <p:nvPr/>
        </p:nvPicPr>
        <p:blipFill rotWithShape="1">
          <a:blip r:embed="rId3">
            <a:alphaModFix/>
          </a:blip>
          <a:srcRect/>
          <a:stretch/>
        </p:blipFill>
        <p:spPr>
          <a:xfrm>
            <a:off x="-24680" y="-27384"/>
            <a:ext cx="12467000" cy="7020000"/>
          </a:xfrm>
          <a:prstGeom prst="rect">
            <a:avLst/>
          </a:prstGeom>
          <a:noFill/>
          <a:ln>
            <a:noFill/>
          </a:ln>
        </p:spPr>
      </p:pic>
      <p:graphicFrame>
        <p:nvGraphicFramePr>
          <p:cNvPr id="126" name="Google Shape;126;p5"/>
          <p:cNvGraphicFramePr/>
          <p:nvPr>
            <p:extLst>
              <p:ext uri="{D42A27DB-BD31-4B8C-83A1-F6EECF244321}">
                <p14:modId xmlns:p14="http://schemas.microsoft.com/office/powerpoint/2010/main" val="4160964578"/>
              </p:ext>
            </p:extLst>
          </p:nvPr>
        </p:nvGraphicFramePr>
        <p:xfrm>
          <a:off x="2017684" y="1302183"/>
          <a:ext cx="8156650" cy="2246375"/>
        </p:xfrm>
        <a:graphic>
          <a:graphicData uri="http://schemas.openxmlformats.org/drawingml/2006/table">
            <a:tbl>
              <a:tblPr firstRow="1" firstCol="1" bandRow="1">
                <a:noFill/>
                <a:tableStyleId>{58AA5AE8-621F-4825-B09F-91127B1B9674}</a:tableStyleId>
              </a:tblPr>
              <a:tblGrid>
                <a:gridCol w="1703625"/>
                <a:gridCol w="1703625"/>
                <a:gridCol w="1327825"/>
                <a:gridCol w="1327825"/>
                <a:gridCol w="1046875"/>
                <a:gridCol w="1046875"/>
              </a:tblGrid>
              <a:tr h="273725">
                <a:tc gridSpan="6">
                  <a:txBody>
                    <a:bodyPr/>
                    <a:lstStyle/>
                    <a:p>
                      <a:pPr marL="0" marR="0" lvl="0" indent="0" algn="ctr" rtl="0">
                        <a:spcBef>
                          <a:spcPts val="0"/>
                        </a:spcBef>
                        <a:spcAft>
                          <a:spcPts val="0"/>
                        </a:spcAft>
                        <a:buNone/>
                      </a:pPr>
                      <a:r>
                        <a:rPr lang="en-US" sz="1250" u="none" strike="noStrike" cap="small" smtClean="0"/>
                        <a:t>Parbec – Estimation des ressources Minérales  </a:t>
                      </a:r>
                      <a:r>
                        <a:rPr lang="en-US" sz="1250" u="none" strike="noStrike" cap="small" baseline="30000"/>
                        <a:t>(1-6)</a:t>
                      </a:r>
                      <a:endParaRPr sz="1250" b="1" u="none" strike="noStrike" cap="small">
                        <a:solidFill>
                          <a:srgbClr val="000000"/>
                        </a:solidFill>
                        <a:latin typeface="Times"/>
                        <a:ea typeface="Times"/>
                        <a:cs typeface="Times"/>
                        <a:sym typeface="Times"/>
                      </a:endParaRPr>
                    </a:p>
                  </a:txBody>
                  <a:tcPr marL="68575" marR="68575"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396000">
                <a:tc>
                  <a:txBody>
                    <a:bodyPr/>
                    <a:lstStyle/>
                    <a:p>
                      <a:pPr marL="0" marR="0" lvl="0" indent="0" algn="ctr" rtl="0">
                        <a:spcBef>
                          <a:spcPts val="0"/>
                        </a:spcBef>
                        <a:spcAft>
                          <a:spcPts val="0"/>
                        </a:spcAft>
                        <a:buNone/>
                      </a:pPr>
                      <a:r>
                        <a:rPr lang="en-US" sz="1200" u="none" strike="noStrike" cap="none" smtClean="0"/>
                        <a:t>Secteur</a:t>
                      </a:r>
                      <a:endParaRPr sz="1200" u="none" strike="noStrike" cap="none">
                        <a:solidFill>
                          <a:srgbClr val="000000"/>
                        </a:solidFill>
                        <a:latin typeface="Times New Roman"/>
                        <a:ea typeface="Times New Roman"/>
                        <a:cs typeface="Times New Roman"/>
                        <a:sym typeface="Times New Roman"/>
                      </a:endParaRPr>
                    </a:p>
                  </a:txBody>
                  <a:tcPr marL="68575" marR="68575" marT="0" marB="0" anchor="ctr"/>
                </a:tc>
                <a:tc>
                  <a:txBody>
                    <a:bodyPr/>
                    <a:lstStyle/>
                    <a:p>
                      <a:pPr marL="0" marR="0" lvl="0" indent="0" algn="ctr" rtl="0">
                        <a:spcBef>
                          <a:spcPts val="0"/>
                        </a:spcBef>
                        <a:spcAft>
                          <a:spcPts val="0"/>
                        </a:spcAft>
                        <a:buNone/>
                      </a:pPr>
                      <a:r>
                        <a:rPr lang="en-US" sz="1200" u="none" strike="noStrike" cap="none" smtClean="0"/>
                        <a:t>Catégorie</a:t>
                      </a:r>
                      <a:endParaRPr sz="1200" u="none" strike="noStrike" cap="none">
                        <a:solidFill>
                          <a:srgbClr val="000000"/>
                        </a:solidFill>
                        <a:latin typeface="Times New Roman"/>
                        <a:ea typeface="Times New Roman"/>
                        <a:cs typeface="Times New Roman"/>
                        <a:sym typeface="Times New Roman"/>
                      </a:endParaRPr>
                    </a:p>
                  </a:txBody>
                  <a:tcPr marL="68575" marR="68575" marT="0" marB="0" anchor="ctr"/>
                </a:tc>
                <a:tc>
                  <a:txBody>
                    <a:bodyPr/>
                    <a:lstStyle/>
                    <a:p>
                      <a:pPr marL="0" marR="0" lvl="0" indent="0" algn="ctr" rtl="0">
                        <a:spcBef>
                          <a:spcPts val="0"/>
                        </a:spcBef>
                        <a:spcAft>
                          <a:spcPts val="0"/>
                        </a:spcAft>
                        <a:buNone/>
                      </a:pPr>
                      <a:r>
                        <a:rPr lang="en-US" sz="1200" u="none" strike="noStrike" cap="none" smtClean="0"/>
                        <a:t>Teneur de coupure</a:t>
                      </a:r>
                      <a:endParaRPr/>
                    </a:p>
                    <a:p>
                      <a:pPr marL="0" marR="0" lvl="0" indent="0" algn="ctr" rtl="0">
                        <a:spcBef>
                          <a:spcPts val="0"/>
                        </a:spcBef>
                        <a:spcAft>
                          <a:spcPts val="0"/>
                        </a:spcAft>
                        <a:buNone/>
                      </a:pPr>
                      <a:r>
                        <a:rPr lang="en-US" sz="1200" u="none" strike="noStrike" cap="none"/>
                        <a:t>(</a:t>
                      </a:r>
                      <a:r>
                        <a:rPr lang="en-US" sz="1200" u="none" strike="noStrike" cap="none" smtClean="0"/>
                        <a:t>g/t d’or)</a:t>
                      </a:r>
                      <a:endParaRPr sz="1200" u="none" strike="noStrike" cap="none">
                        <a:solidFill>
                          <a:srgbClr val="000000"/>
                        </a:solidFill>
                        <a:latin typeface="Times New Roman"/>
                        <a:ea typeface="Times New Roman"/>
                        <a:cs typeface="Times New Roman"/>
                        <a:sym typeface="Times New Roman"/>
                      </a:endParaRPr>
                    </a:p>
                  </a:txBody>
                  <a:tcPr marL="68575" marR="68575" marT="0" marB="0"/>
                </a:tc>
                <a:tc>
                  <a:txBody>
                    <a:bodyPr/>
                    <a:lstStyle/>
                    <a:p>
                      <a:pPr marL="0" marR="0" lvl="0" indent="0" algn="ctr" rtl="0">
                        <a:spcBef>
                          <a:spcPts val="0"/>
                        </a:spcBef>
                        <a:spcAft>
                          <a:spcPts val="0"/>
                        </a:spcAft>
                        <a:buNone/>
                      </a:pPr>
                      <a:r>
                        <a:rPr lang="en-US" sz="1200" u="none" strike="noStrike" cap="none"/>
                        <a:t>Tonnes</a:t>
                      </a:r>
                      <a:endParaRPr/>
                    </a:p>
                    <a:p>
                      <a:pPr marL="0" marR="0" lvl="0" indent="0" algn="ctr" rtl="0">
                        <a:spcBef>
                          <a:spcPts val="0"/>
                        </a:spcBef>
                        <a:spcAft>
                          <a:spcPts val="0"/>
                        </a:spcAft>
                        <a:buNone/>
                      </a:pPr>
                      <a:r>
                        <a:rPr lang="en-US" sz="1200" u="none" strike="noStrike" cap="none"/>
                        <a:t>(k)</a:t>
                      </a:r>
                      <a:endParaRPr sz="1200" u="none" strike="noStrike" cap="none">
                        <a:solidFill>
                          <a:srgbClr val="000000"/>
                        </a:solidFill>
                        <a:latin typeface="Times New Roman"/>
                        <a:ea typeface="Times New Roman"/>
                        <a:cs typeface="Times New Roman"/>
                        <a:sym typeface="Times New Roman"/>
                      </a:endParaRPr>
                    </a:p>
                  </a:txBody>
                  <a:tcPr marL="68575" marR="68575" marT="0" marB="0"/>
                </a:tc>
                <a:tc>
                  <a:txBody>
                    <a:bodyPr/>
                    <a:lstStyle/>
                    <a:p>
                      <a:pPr marL="0" marR="0" lvl="0" indent="0" algn="ctr" rtl="0">
                        <a:spcBef>
                          <a:spcPts val="0"/>
                        </a:spcBef>
                        <a:spcAft>
                          <a:spcPts val="0"/>
                        </a:spcAft>
                        <a:buNone/>
                      </a:pPr>
                      <a:r>
                        <a:rPr lang="en-US" sz="1200" u="none" strike="noStrike" cap="none" smtClean="0"/>
                        <a:t>Or</a:t>
                      </a:r>
                      <a:endParaRPr/>
                    </a:p>
                    <a:p>
                      <a:pPr marL="0" marR="0" lvl="0" indent="0" algn="ctr" rtl="0">
                        <a:spcBef>
                          <a:spcPts val="0"/>
                        </a:spcBef>
                        <a:spcAft>
                          <a:spcPts val="0"/>
                        </a:spcAft>
                        <a:buNone/>
                      </a:pPr>
                      <a:r>
                        <a:rPr lang="en-US" sz="1200" u="none" strike="noStrike" cap="none"/>
                        <a:t>(g/t)</a:t>
                      </a:r>
                      <a:endParaRPr sz="1200" u="none" strike="noStrike" cap="none">
                        <a:solidFill>
                          <a:srgbClr val="000000"/>
                        </a:solidFill>
                        <a:latin typeface="Times New Roman"/>
                        <a:ea typeface="Times New Roman"/>
                        <a:cs typeface="Times New Roman"/>
                        <a:sym typeface="Times New Roman"/>
                      </a:endParaRPr>
                    </a:p>
                  </a:txBody>
                  <a:tcPr marL="68575" marR="68575" marT="0" marB="0"/>
                </a:tc>
                <a:tc>
                  <a:txBody>
                    <a:bodyPr/>
                    <a:lstStyle/>
                    <a:p>
                      <a:pPr marL="0" marR="0" lvl="0" indent="0" algn="ctr" rtl="0">
                        <a:spcBef>
                          <a:spcPts val="0"/>
                        </a:spcBef>
                        <a:spcAft>
                          <a:spcPts val="0"/>
                        </a:spcAft>
                        <a:buNone/>
                      </a:pPr>
                      <a:r>
                        <a:rPr lang="en-US" sz="1200" u="none" strike="noStrike" cap="none" smtClean="0"/>
                        <a:t>Or</a:t>
                      </a:r>
                      <a:endParaRPr/>
                    </a:p>
                    <a:p>
                      <a:pPr marL="0" marR="0" lvl="0" indent="0" algn="ctr" rtl="0">
                        <a:spcBef>
                          <a:spcPts val="0"/>
                        </a:spcBef>
                        <a:spcAft>
                          <a:spcPts val="0"/>
                        </a:spcAft>
                        <a:buNone/>
                      </a:pPr>
                      <a:r>
                        <a:rPr lang="en-US" sz="1200" u="none" strike="noStrike" cap="none"/>
                        <a:t>(koz)</a:t>
                      </a:r>
                      <a:endParaRPr sz="1200" u="none" strike="noStrike" cap="none">
                        <a:solidFill>
                          <a:srgbClr val="000000"/>
                        </a:solidFill>
                        <a:latin typeface="Times New Roman"/>
                        <a:ea typeface="Times New Roman"/>
                        <a:cs typeface="Times New Roman"/>
                        <a:sym typeface="Times New Roman"/>
                      </a:endParaRPr>
                    </a:p>
                  </a:txBody>
                  <a:tcPr marL="68575" marR="68575" marT="0" marB="0"/>
                </a:tc>
              </a:tr>
              <a:tr h="262775">
                <a:tc rowSpan="2">
                  <a:txBody>
                    <a:bodyPr/>
                    <a:lstStyle/>
                    <a:p>
                      <a:pPr marL="0" marR="0" lvl="0" indent="0" algn="ctr" rtl="0">
                        <a:spcBef>
                          <a:spcPts val="0"/>
                        </a:spcBef>
                        <a:spcAft>
                          <a:spcPts val="0"/>
                        </a:spcAft>
                        <a:buNone/>
                      </a:pPr>
                      <a:r>
                        <a:rPr lang="en-US" sz="1200" u="none" strike="noStrike" cap="none" smtClean="0"/>
                        <a:t>Fosse limitée</a:t>
                      </a:r>
                      <a:endParaRPr sz="1200" u="none" strike="noStrike" cap="none">
                        <a:solidFill>
                          <a:srgbClr val="000000"/>
                        </a:solidFill>
                        <a:latin typeface="Times New Roman"/>
                        <a:ea typeface="Times New Roman"/>
                        <a:cs typeface="Times New Roman"/>
                        <a:sym typeface="Times New Roman"/>
                      </a:endParaRPr>
                    </a:p>
                  </a:txBody>
                  <a:tcPr marL="68575" marR="68575" marT="0" marB="0" anchor="ctr"/>
                </a:tc>
                <a:tc>
                  <a:txBody>
                    <a:bodyPr/>
                    <a:lstStyle/>
                    <a:p>
                      <a:pPr marL="0" marR="0" lvl="0" indent="0" algn="just" rtl="0">
                        <a:spcBef>
                          <a:spcPts val="0"/>
                        </a:spcBef>
                        <a:spcAft>
                          <a:spcPts val="0"/>
                        </a:spcAft>
                        <a:buNone/>
                      </a:pPr>
                      <a:r>
                        <a:rPr lang="en-US" sz="1200" u="none" strike="noStrike" cap="none" smtClean="0"/>
                        <a:t>Indiquée</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0.32</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1,782</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1.77</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101.4</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r>
              <a:tr h="262775">
                <a:tc vMerge="1">
                  <a:txBody>
                    <a:bodyPr/>
                    <a:lstStyle/>
                    <a:p>
                      <a:endParaRPr lang="fr-FR"/>
                    </a:p>
                  </a:txBody>
                  <a:tcPr/>
                </a:tc>
                <a:tc>
                  <a:txBody>
                    <a:bodyPr/>
                    <a:lstStyle/>
                    <a:p>
                      <a:pPr marL="0" marR="0" lvl="0" indent="0" algn="just" rtl="0">
                        <a:spcBef>
                          <a:spcPts val="0"/>
                        </a:spcBef>
                        <a:spcAft>
                          <a:spcPts val="0"/>
                        </a:spcAft>
                        <a:buNone/>
                      </a:pPr>
                      <a:r>
                        <a:rPr lang="en-US" sz="1200" u="none" strike="noStrike" cap="none" smtClean="0"/>
                        <a:t>Présumée</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0.32</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1,997</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1.56</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100.3</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r>
              <a:tr h="262775">
                <a:tc rowSpan="2">
                  <a:txBody>
                    <a:bodyPr/>
                    <a:lstStyle/>
                    <a:p>
                      <a:pPr marL="0" marR="0" lvl="0" indent="0" algn="ctr" rtl="0">
                        <a:spcBef>
                          <a:spcPts val="0"/>
                        </a:spcBef>
                        <a:spcAft>
                          <a:spcPts val="0"/>
                        </a:spcAft>
                        <a:buNone/>
                      </a:pPr>
                      <a:r>
                        <a:rPr lang="en-US" sz="1200" u="none" strike="noStrike" cap="none" smtClean="0"/>
                        <a:t>Extérieur à la Fosse</a:t>
                      </a:r>
                      <a:endParaRPr sz="1200" u="none" strike="noStrike" cap="none">
                        <a:solidFill>
                          <a:srgbClr val="000000"/>
                        </a:solidFill>
                        <a:latin typeface="Times New Roman"/>
                        <a:ea typeface="Times New Roman"/>
                        <a:cs typeface="Times New Roman"/>
                        <a:sym typeface="Times New Roman"/>
                      </a:endParaRPr>
                    </a:p>
                  </a:txBody>
                  <a:tcPr marL="68575" marR="68575" marT="0" marB="0" anchor="ctr"/>
                </a:tc>
                <a:tc>
                  <a:txBody>
                    <a:bodyPr/>
                    <a:lstStyle/>
                    <a:p>
                      <a:pPr marL="0" marR="0" lvl="0" indent="0" algn="just" rtl="0">
                        <a:spcBef>
                          <a:spcPts val="0"/>
                        </a:spcBef>
                        <a:spcAft>
                          <a:spcPts val="0"/>
                        </a:spcAft>
                        <a:buNone/>
                      </a:pPr>
                      <a:r>
                        <a:rPr lang="en-US" sz="1200" u="none" strike="noStrike" cap="none" smtClean="0"/>
                        <a:t>Indiquée</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1.44</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40</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2.38</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3.1</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r>
              <a:tr h="262775">
                <a:tc vMerge="1">
                  <a:txBody>
                    <a:bodyPr/>
                    <a:lstStyle/>
                    <a:p>
                      <a:endParaRPr lang="fr-FR"/>
                    </a:p>
                  </a:txBody>
                  <a:tcPr/>
                </a:tc>
                <a:tc>
                  <a:txBody>
                    <a:bodyPr/>
                    <a:lstStyle/>
                    <a:p>
                      <a:pPr marL="0" marR="0" lvl="0" indent="0" algn="just" rtl="0">
                        <a:spcBef>
                          <a:spcPts val="0"/>
                        </a:spcBef>
                        <a:spcAft>
                          <a:spcPts val="0"/>
                        </a:spcAft>
                        <a:buNone/>
                      </a:pPr>
                      <a:r>
                        <a:rPr lang="en-US" sz="1200" u="none" strike="noStrike" cap="none" smtClean="0"/>
                        <a:t>Présumée</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1.44</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1,125</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2.13</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77.0</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r>
              <a:tr h="262775">
                <a:tc rowSpan="2">
                  <a:txBody>
                    <a:bodyPr/>
                    <a:lstStyle/>
                    <a:p>
                      <a:pPr marL="0" marR="0" lvl="0" indent="0" algn="ctr" rtl="0">
                        <a:spcBef>
                          <a:spcPts val="0"/>
                        </a:spcBef>
                        <a:spcAft>
                          <a:spcPts val="0"/>
                        </a:spcAft>
                        <a:buNone/>
                      </a:pPr>
                      <a:r>
                        <a:rPr lang="en-US" sz="1200" u="none" strike="noStrike" cap="none"/>
                        <a:t>Total</a:t>
                      </a:r>
                      <a:endParaRPr sz="1200" u="none" strike="noStrike" cap="none">
                        <a:solidFill>
                          <a:srgbClr val="000000"/>
                        </a:solidFill>
                        <a:latin typeface="Times New Roman"/>
                        <a:ea typeface="Times New Roman"/>
                        <a:cs typeface="Times New Roman"/>
                        <a:sym typeface="Times New Roman"/>
                      </a:endParaRPr>
                    </a:p>
                  </a:txBody>
                  <a:tcPr marL="68575" marR="68575" marT="0" marB="0" anchor="ctr"/>
                </a:tc>
                <a:tc>
                  <a:txBody>
                    <a:bodyPr/>
                    <a:lstStyle/>
                    <a:p>
                      <a:pPr marL="0" marR="0" lvl="0" indent="0" algn="just" rtl="0">
                        <a:spcBef>
                          <a:spcPts val="0"/>
                        </a:spcBef>
                        <a:spcAft>
                          <a:spcPts val="0"/>
                        </a:spcAft>
                        <a:buNone/>
                      </a:pPr>
                      <a:r>
                        <a:rPr lang="en-US" sz="1200" u="none" strike="noStrike" cap="none" smtClean="0"/>
                        <a:t>Indiquée</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0.32 + 1.44</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1,822</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1.78</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104.5</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r>
              <a:tr h="262775">
                <a:tc vMerge="1">
                  <a:txBody>
                    <a:bodyPr/>
                    <a:lstStyle/>
                    <a:p>
                      <a:endParaRPr lang="fr-FR"/>
                    </a:p>
                  </a:txBody>
                  <a:tcPr/>
                </a:tc>
                <a:tc>
                  <a:txBody>
                    <a:bodyPr/>
                    <a:lstStyle/>
                    <a:p>
                      <a:pPr marL="0" marR="0" lvl="0" indent="0" algn="just" rtl="0">
                        <a:spcBef>
                          <a:spcPts val="0"/>
                        </a:spcBef>
                        <a:spcAft>
                          <a:spcPts val="0"/>
                        </a:spcAft>
                        <a:buNone/>
                      </a:pPr>
                      <a:r>
                        <a:rPr lang="en-US" sz="1200" u="none" strike="noStrike" cap="none" smtClean="0"/>
                        <a:t>Présumée</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0.32 + 1.44</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3,122</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1.77</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c>
                  <a:txBody>
                    <a:bodyPr/>
                    <a:lstStyle/>
                    <a:p>
                      <a:pPr marL="0" marR="0" lvl="0" indent="0" algn="ctr" rtl="0">
                        <a:spcBef>
                          <a:spcPts val="0"/>
                        </a:spcBef>
                        <a:spcAft>
                          <a:spcPts val="0"/>
                        </a:spcAft>
                        <a:buNone/>
                      </a:pPr>
                      <a:r>
                        <a:rPr lang="en-US" sz="1200" u="none" strike="noStrike" cap="none"/>
                        <a:t>177.3</a:t>
                      </a:r>
                      <a:endParaRPr sz="1200" u="none" strike="noStrike" cap="none">
                        <a:solidFill>
                          <a:srgbClr val="000000"/>
                        </a:solidFill>
                        <a:latin typeface="Times New Roman"/>
                        <a:ea typeface="Times New Roman"/>
                        <a:cs typeface="Times New Roman"/>
                        <a:sym typeface="Times New Roman"/>
                      </a:endParaRPr>
                    </a:p>
                  </a:txBody>
                  <a:tcPr marL="68575" marR="68575" marT="0" marB="0" anchor="b"/>
                </a:tc>
              </a:tr>
            </a:tbl>
          </a:graphicData>
        </a:graphic>
      </p:graphicFrame>
      <p:sp>
        <p:nvSpPr>
          <p:cNvPr id="127" name="Google Shape;127;p5"/>
          <p:cNvSpPr txBox="1"/>
          <p:nvPr/>
        </p:nvSpPr>
        <p:spPr>
          <a:xfrm>
            <a:off x="1371600" y="3635834"/>
            <a:ext cx="9448800" cy="3016170"/>
          </a:xfrm>
          <a:prstGeom prst="rect">
            <a:avLst/>
          </a:prstGeom>
          <a:noFill/>
          <a:ln>
            <a:noFill/>
          </a:ln>
        </p:spPr>
        <p:txBody>
          <a:bodyPr spcFirstLastPara="1" wrap="square" lIns="91425" tIns="45700" rIns="91425" bIns="45700" anchor="t" anchorCtr="0">
            <a:spAutoFit/>
          </a:bodyPr>
          <a:lstStyle/>
          <a:p>
            <a:pPr lvl="0" algn="just"/>
            <a:r>
              <a:rPr lang="fr-CA" sz="1000" i="1">
                <a:solidFill>
                  <a:schemeClr val="lt1"/>
                </a:solidFill>
                <a:latin typeface="Century Gothic"/>
                <a:ea typeface="Century Gothic"/>
                <a:cs typeface="Century Gothic"/>
                <a:sym typeface="Century Gothic"/>
              </a:rPr>
              <a:t>1</a:t>
            </a:r>
            <a:r>
              <a:rPr lang="fr-CA" sz="1000" i="1" smtClean="0">
                <a:solidFill>
                  <a:schemeClr val="lt1"/>
                </a:solidFill>
                <a:latin typeface="Century Gothic"/>
                <a:ea typeface="Century Gothic"/>
                <a:cs typeface="Century Gothic"/>
                <a:sym typeface="Century Gothic"/>
              </a:rPr>
              <a:t>) Les </a:t>
            </a:r>
            <a:r>
              <a:rPr lang="fr-CA" sz="1000" i="1">
                <a:solidFill>
                  <a:schemeClr val="lt1"/>
                </a:solidFill>
                <a:latin typeface="Century Gothic"/>
                <a:ea typeface="Century Gothic"/>
                <a:cs typeface="Century Gothic"/>
                <a:sym typeface="Century Gothic"/>
              </a:rPr>
              <a:t>ressources minérales qui ne sont pas des réserves minérales n'ont pas démontré de viabilité économique. L'Estimation des ressources minérales peut être sensiblement affectée par des problèmes environnementaux, de permis, juridiques, de titre, de fiscalité, sociopolitiques, de marketing ou d'autres questions pertinentes</a:t>
            </a:r>
            <a:r>
              <a:rPr lang="fr-CA" sz="1000" i="1" smtClean="0">
                <a:solidFill>
                  <a:schemeClr val="lt1"/>
                </a:solidFill>
                <a:latin typeface="Century Gothic"/>
                <a:ea typeface="Century Gothic"/>
                <a:cs typeface="Century Gothic"/>
                <a:sym typeface="Century Gothic"/>
              </a:rPr>
              <a:t>.	2) La </a:t>
            </a:r>
            <a:r>
              <a:rPr lang="fr-CA" sz="1000" i="1">
                <a:solidFill>
                  <a:schemeClr val="lt1"/>
                </a:solidFill>
                <a:latin typeface="Century Gothic"/>
                <a:ea typeface="Century Gothic"/>
                <a:cs typeface="Century Gothic"/>
                <a:sym typeface="Century Gothic"/>
              </a:rPr>
              <a:t>ressource minérale présumée dans cette estimation a un niveau de confiance inférieur à celui appliqué à une ressource minérale indiquée et ne doit pas être convertie en réserve minérale. On peut raisonnablement s'attendre à ce que la majorité des ressources minérales présumées soient transformées en ressources minérales indiquées avec une exploration continue</a:t>
            </a:r>
            <a:r>
              <a:rPr lang="fr-CA" sz="1000" i="1" smtClean="0">
                <a:solidFill>
                  <a:schemeClr val="lt1"/>
                </a:solidFill>
                <a:latin typeface="Century Gothic"/>
                <a:ea typeface="Century Gothic"/>
                <a:cs typeface="Century Gothic"/>
                <a:sym typeface="Century Gothic"/>
              </a:rPr>
              <a:t>.</a:t>
            </a:r>
            <a:endParaRPr lang="fr-CA" sz="1000" i="1">
              <a:solidFill>
                <a:schemeClr val="lt1"/>
              </a:solidFill>
              <a:latin typeface="Century Gothic"/>
              <a:ea typeface="Century Gothic"/>
              <a:cs typeface="Century Gothic"/>
              <a:sym typeface="Century Gothic"/>
            </a:endParaRPr>
          </a:p>
          <a:p>
            <a:pPr lvl="0" algn="just"/>
            <a:r>
              <a:rPr lang="fr-CA" sz="1000" i="1">
                <a:solidFill>
                  <a:schemeClr val="lt1"/>
                </a:solidFill>
                <a:latin typeface="Century Gothic"/>
                <a:ea typeface="Century Gothic"/>
                <a:cs typeface="Century Gothic"/>
                <a:sym typeface="Century Gothic"/>
              </a:rPr>
              <a:t>3</a:t>
            </a:r>
            <a:r>
              <a:rPr lang="fr-CA" sz="1000" i="1" smtClean="0">
                <a:solidFill>
                  <a:schemeClr val="lt1"/>
                </a:solidFill>
                <a:latin typeface="Century Gothic"/>
                <a:ea typeface="Century Gothic"/>
                <a:cs typeface="Century Gothic"/>
                <a:sym typeface="Century Gothic"/>
              </a:rPr>
              <a:t>) Les </a:t>
            </a:r>
            <a:r>
              <a:rPr lang="fr-CA" sz="1000" i="1">
                <a:solidFill>
                  <a:schemeClr val="lt1"/>
                </a:solidFill>
                <a:latin typeface="Century Gothic"/>
                <a:ea typeface="Century Gothic"/>
                <a:cs typeface="Century Gothic"/>
                <a:sym typeface="Century Gothic"/>
              </a:rPr>
              <a:t>ressources minérales dans ce rapport ont été estimées à l'aide de l'Institut canadien des mines, de la métallurgie et du pétrole (ICM), les normes de l'ICM sur les ressources et réserves minérales, les définitions et les lignes directrices préparées par le Comité permanent de l'ICM sur les définitions des réserves et adoptées par le Conseil de l'ICM</a:t>
            </a:r>
            <a:r>
              <a:rPr lang="fr-CA" sz="1000" i="1" smtClean="0">
                <a:solidFill>
                  <a:schemeClr val="lt1"/>
                </a:solidFill>
                <a:latin typeface="Century Gothic"/>
                <a:ea typeface="Century Gothic"/>
                <a:cs typeface="Century Gothic"/>
                <a:sym typeface="Century Gothic"/>
              </a:rPr>
              <a:t>.	4) Les </a:t>
            </a:r>
            <a:r>
              <a:rPr lang="fr-CA" sz="1000" i="1">
                <a:solidFill>
                  <a:schemeClr val="lt1"/>
                </a:solidFill>
                <a:latin typeface="Century Gothic"/>
                <a:ea typeface="Century Gothic"/>
                <a:cs typeface="Century Gothic"/>
                <a:sym typeface="Century Gothic"/>
              </a:rPr>
              <a:t>zones historiquement minées ont été retirées du modèle des ressources minérales.</a:t>
            </a:r>
          </a:p>
          <a:p>
            <a:pPr lvl="0" algn="just"/>
            <a:r>
              <a:rPr lang="fr-CA" sz="1000" i="1">
                <a:solidFill>
                  <a:schemeClr val="lt1"/>
                </a:solidFill>
                <a:latin typeface="Century Gothic"/>
                <a:ea typeface="Century Gothic"/>
                <a:cs typeface="Century Gothic"/>
                <a:sym typeface="Century Gothic"/>
              </a:rPr>
              <a:t>5</a:t>
            </a:r>
            <a:r>
              <a:rPr lang="fr-CA" sz="1000" i="1" smtClean="0">
                <a:solidFill>
                  <a:schemeClr val="lt1"/>
                </a:solidFill>
                <a:latin typeface="Century Gothic"/>
                <a:ea typeface="Century Gothic"/>
                <a:cs typeface="Century Gothic"/>
                <a:sym typeface="Century Gothic"/>
              </a:rPr>
              <a:t>) La </a:t>
            </a:r>
            <a:r>
              <a:rPr lang="fr-CA" sz="1000" i="1">
                <a:solidFill>
                  <a:schemeClr val="lt1"/>
                </a:solidFill>
                <a:latin typeface="Century Gothic"/>
                <a:ea typeface="Century Gothic"/>
                <a:cs typeface="Century Gothic"/>
                <a:sym typeface="Century Gothic"/>
              </a:rPr>
              <a:t>teneur de coupure de 0,32 g/t d’or pour la fosse à ciel ouvert tient compte du prix de 1 450 $ US/oz d’or, du taux de change de 0,75 $ US/$ CAN, du taux de récupération à 95%, du coût d’usinage de 17 $/t et des frais généraux et administratifs équivalant à  2 $/t. Les paramètres d'optimisation de la fosse ont pris en compte les coûts de minage de 2,50 $/t, les coûts de disposition des résidus miniers de 2 $/t, les coûts d'extraction du mort-terrain de 1,50 $/t et les pentes de la fosse à 50 degrés</a:t>
            </a:r>
            <a:r>
              <a:rPr lang="fr-CA" sz="1000" i="1" smtClean="0">
                <a:solidFill>
                  <a:schemeClr val="lt1"/>
                </a:solidFill>
                <a:latin typeface="Century Gothic"/>
                <a:ea typeface="Century Gothic"/>
                <a:cs typeface="Century Gothic"/>
                <a:sym typeface="Century Gothic"/>
              </a:rPr>
              <a:t>.	6) La </a:t>
            </a:r>
            <a:r>
              <a:rPr lang="fr-CA" sz="1000" i="1">
                <a:solidFill>
                  <a:schemeClr val="lt1"/>
                </a:solidFill>
                <a:latin typeface="Century Gothic"/>
                <a:ea typeface="Century Gothic"/>
                <a:cs typeface="Century Gothic"/>
                <a:sym typeface="Century Gothic"/>
              </a:rPr>
              <a:t>teneur de coupure de 1,44 g/t d’or pour l’extérieur de la fosse tient compte du prix de 1 450 $ US/oz d’or, du taux de change de 0,75 $ US/$ CAN, du taux de récupération à 95%, du coût d'exploitation de 66 $ CAN/tonne, du coût d’usinage de 17 $ CAN/tonne et des frais généraux et administratifs équivalant à 2 $ CAN/t. Les blocs pour établir la teneur en ressources minérales hors de la fosse ont été quantifiés au-dessus du seuil de 1,44 g/t d’or et ce, en dessous de la coque de la fosse limitée et à l'intérieur des structures filaires minéralisées contraignantes. De plus, seuls des groupes de blocs présentant une continuité et une géométrie de chantier potentielle raisonnable ont été inclus. Tous les blocs orphelins et les chaînes de blocs étroites ont été exclus. On a assumé une section plus profonde avec la méthode de remblayage pour le calcul de l'Estimation des ressources minérales hors de la fosse.</a:t>
            </a:r>
          </a:p>
          <a:p>
            <a:pPr marL="0" marR="0" lvl="0" indent="0" algn="l" rtl="0">
              <a:spcBef>
                <a:spcPts val="0"/>
              </a:spcBef>
              <a:spcAft>
                <a:spcPts val="0"/>
              </a:spcAft>
              <a:buNone/>
            </a:pPr>
            <a:endParaRPr sz="1000">
              <a:solidFill>
                <a:schemeClr val="lt1"/>
              </a:solidFill>
              <a:latin typeface="Century Gothic"/>
              <a:ea typeface="Century Gothic"/>
              <a:cs typeface="Century Gothic"/>
              <a:sym typeface="Century Gothic"/>
            </a:endParaRPr>
          </a:p>
        </p:txBody>
      </p:sp>
      <p:sp>
        <p:nvSpPr>
          <p:cNvPr id="128" name="Google Shape;1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6"/>
          <p:cNvPicPr preferRelativeResize="0"/>
          <p:nvPr/>
        </p:nvPicPr>
        <p:blipFill rotWithShape="1">
          <a:blip r:embed="rId3">
            <a:alphaModFix/>
          </a:blip>
          <a:srcRect/>
          <a:stretch/>
        </p:blipFill>
        <p:spPr>
          <a:xfrm>
            <a:off x="-96688" y="-27384"/>
            <a:ext cx="12467000" cy="7020000"/>
          </a:xfrm>
          <a:prstGeom prst="rect">
            <a:avLst/>
          </a:prstGeom>
          <a:noFill/>
          <a:ln>
            <a:noFill/>
          </a:ln>
        </p:spPr>
      </p:pic>
      <p:sp>
        <p:nvSpPr>
          <p:cNvPr id="135" name="Google Shape;135;p6"/>
          <p:cNvSpPr txBox="1"/>
          <p:nvPr/>
        </p:nvSpPr>
        <p:spPr>
          <a:xfrm>
            <a:off x="3728357" y="293906"/>
            <a:ext cx="473528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smtClean="0">
                <a:solidFill>
                  <a:schemeClr val="lt1"/>
                </a:solidFill>
                <a:latin typeface="Century Gothic"/>
                <a:ea typeface="Century Gothic"/>
                <a:cs typeface="Century Gothic"/>
                <a:sym typeface="Century Gothic"/>
              </a:rPr>
              <a:t>Relations teneurs / intervalles sur Parbec</a:t>
            </a:r>
            <a:endParaRPr/>
          </a:p>
        </p:txBody>
      </p:sp>
      <p:graphicFrame>
        <p:nvGraphicFramePr>
          <p:cNvPr id="136" name="Google Shape;136;p6"/>
          <p:cNvGraphicFramePr/>
          <p:nvPr>
            <p:extLst>
              <p:ext uri="{D42A27DB-BD31-4B8C-83A1-F6EECF244321}">
                <p14:modId xmlns:p14="http://schemas.microsoft.com/office/powerpoint/2010/main" val="1008233950"/>
              </p:ext>
            </p:extLst>
          </p:nvPr>
        </p:nvGraphicFramePr>
        <p:xfrm>
          <a:off x="2371502" y="765624"/>
          <a:ext cx="7449000" cy="4121300"/>
        </p:xfrm>
        <a:graphic>
          <a:graphicData uri="http://schemas.openxmlformats.org/drawingml/2006/table">
            <a:tbl>
              <a:tblPr>
                <a:noFill/>
                <a:tableStyleId>{7A16F0BF-6E1F-47BB-8141-7359D89605C4}</a:tableStyleId>
              </a:tblPr>
              <a:tblGrid>
                <a:gridCol w="1335800"/>
                <a:gridCol w="2268000"/>
                <a:gridCol w="1244625"/>
                <a:gridCol w="1189325"/>
                <a:gridCol w="1411250"/>
              </a:tblGrid>
              <a:tr h="217625">
                <a:tc>
                  <a:txBody>
                    <a:bodyPr/>
                    <a:lstStyle/>
                    <a:p>
                      <a:pPr marL="0" marR="0" lvl="0" indent="0" algn="ctr" rtl="0">
                        <a:spcBef>
                          <a:spcPts val="0"/>
                        </a:spcBef>
                        <a:spcAft>
                          <a:spcPts val="0"/>
                        </a:spcAft>
                        <a:buNone/>
                      </a:pPr>
                      <a:r>
                        <a:rPr lang="en-US" sz="1200" b="1" u="none" strike="noStrike" cap="none" smtClean="0">
                          <a:latin typeface="Century Gothic"/>
                          <a:ea typeface="Century Gothic"/>
                          <a:cs typeface="Century Gothic"/>
                          <a:sym typeface="Century Gothic"/>
                        </a:rPr>
                        <a:t>Projet</a:t>
                      </a:r>
                      <a:endParaRPr sz="1200" b="1"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lnT w="12700" cap="flat" cmpd="sng">
                      <a:solidFill>
                        <a:srgbClr val="FFC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1" u="none" strike="noStrike" cap="none" smtClean="0">
                          <a:latin typeface="Century Gothic"/>
                          <a:ea typeface="Century Gothic"/>
                          <a:cs typeface="Century Gothic"/>
                          <a:sym typeface="Century Gothic"/>
                        </a:rPr>
                        <a:t>Remarque</a:t>
                      </a:r>
                      <a:endParaRPr sz="1200" b="1" i="0" u="none" strike="noStrike" cap="none">
                        <a:solidFill>
                          <a:srgbClr val="000000"/>
                        </a:solidFill>
                        <a:latin typeface="Century Gothic"/>
                        <a:ea typeface="Century Gothic"/>
                        <a:cs typeface="Century Gothic"/>
                        <a:sym typeface="Century Gothic"/>
                      </a:endParaRPr>
                    </a:p>
                  </a:txBody>
                  <a:tcPr marL="9525" marR="9525" marT="9525" marB="0" anchor="b">
                    <a:lnT w="12700" cap="flat" cmpd="sng">
                      <a:solidFill>
                        <a:srgbClr val="FFC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1" u="none" strike="noStrike" cap="none" smtClean="0">
                          <a:latin typeface="Century Gothic"/>
                          <a:ea typeface="Century Gothic"/>
                          <a:cs typeface="Century Gothic"/>
                          <a:sym typeface="Century Gothic"/>
                        </a:rPr>
                        <a:t>g/t d’or</a:t>
                      </a:r>
                      <a:endParaRPr sz="1200" b="1" i="0" u="none" strike="noStrike" cap="none">
                        <a:solidFill>
                          <a:srgbClr val="000000"/>
                        </a:solidFill>
                        <a:latin typeface="Century Gothic"/>
                        <a:ea typeface="Century Gothic"/>
                        <a:cs typeface="Century Gothic"/>
                        <a:sym typeface="Century Gothic"/>
                      </a:endParaRPr>
                    </a:p>
                  </a:txBody>
                  <a:tcPr marL="9525" marR="9525" marT="9525" marB="0" anchor="b">
                    <a:lnT w="12700" cap="flat" cmpd="sng">
                      <a:solidFill>
                        <a:srgbClr val="FFC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1" u="none" strike="noStrike" cap="none" smtClean="0">
                          <a:latin typeface="Century Gothic"/>
                          <a:ea typeface="Century Gothic"/>
                          <a:cs typeface="Century Gothic"/>
                          <a:sym typeface="Century Gothic"/>
                        </a:rPr>
                        <a:t>Épaisseur</a:t>
                      </a:r>
                      <a:endParaRPr sz="1200" b="1" i="0" u="none" strike="noStrike" cap="none">
                        <a:solidFill>
                          <a:srgbClr val="000000"/>
                        </a:solidFill>
                        <a:latin typeface="Century Gothic"/>
                        <a:ea typeface="Century Gothic"/>
                        <a:cs typeface="Century Gothic"/>
                        <a:sym typeface="Century Gothic"/>
                      </a:endParaRPr>
                    </a:p>
                  </a:txBody>
                  <a:tcPr marL="9525" marR="9525" marT="9525" marB="0" anchor="b">
                    <a:lnT w="12700" cap="flat" cmpd="sng">
                      <a:solidFill>
                        <a:srgbClr val="FFC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1" u="none" strike="noStrike" cap="none" smtClean="0">
                          <a:latin typeface="Century Gothic"/>
                          <a:ea typeface="Century Gothic"/>
                          <a:cs typeface="Century Gothic"/>
                          <a:sym typeface="Century Gothic"/>
                        </a:rPr>
                        <a:t>Localisation</a:t>
                      </a:r>
                      <a:endParaRPr sz="1200" b="1"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lnT w="12700" cap="flat" cmpd="sng">
                      <a:solidFill>
                        <a:srgbClr val="FFC000"/>
                      </a:solidFill>
                      <a:prstDash val="solid"/>
                      <a:round/>
                      <a:headEnd type="none" w="sm" len="sm"/>
                      <a:tailEnd type="none" w="sm" len="sm"/>
                    </a:lnT>
                    <a:lnB w="28575" cap="flat" cmpd="sng">
                      <a:solidFill>
                        <a:schemeClr val="dk1"/>
                      </a:solidFill>
                      <a:prstDash val="solid"/>
                      <a:round/>
                      <a:headEnd type="none" w="sm" len="sm"/>
                      <a:tailEnd type="none" w="sm" len="sm"/>
                    </a:lnB>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lnT w="28575" cap="flat" cmpd="sng">
                      <a:solidFill>
                        <a:schemeClr val="dk1"/>
                      </a:solidFill>
                      <a:prstDash val="solid"/>
                      <a:round/>
                      <a:headEnd type="none" w="sm" len="sm"/>
                      <a:tailEnd type="none" w="sm" len="sm"/>
                    </a:lnT>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Haute teneur</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T w="28575" cap="flat" cmpd="sng">
                      <a:solidFill>
                        <a:schemeClr val="dk1"/>
                      </a:solidFill>
                      <a:prstDash val="solid"/>
                      <a:round/>
                      <a:headEnd type="none" w="sm" len="sm"/>
                      <a:tailEnd type="none" w="sm" len="sm"/>
                    </a:lnT>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67.54</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lnT w="28575" cap="flat" cmpd="sng">
                      <a:solidFill>
                        <a:schemeClr val="dk1"/>
                      </a:solidFill>
                      <a:prstDash val="solid"/>
                      <a:round/>
                      <a:headEnd type="none" w="sm" len="sm"/>
                      <a:tailEnd type="none" w="sm" len="sm"/>
                    </a:lnT>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0.76</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T w="28575" cap="flat" cmpd="sng">
                      <a:solidFill>
                        <a:schemeClr val="dk1"/>
                      </a:solidFill>
                      <a:prstDash val="solid"/>
                      <a:round/>
                      <a:headEnd type="none" w="sm" len="sm"/>
                      <a:tailEnd type="none" w="sm" len="sm"/>
                    </a:lnT>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Par-86-06</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lnT w="28575" cap="flat" cmpd="sng">
                      <a:solidFill>
                        <a:schemeClr val="dk1"/>
                      </a:solidFill>
                      <a:prstDash val="solid"/>
                      <a:round/>
                      <a:headEnd type="none" w="sm" len="sm"/>
                      <a:tailEnd type="none" w="sm" len="sm"/>
                    </a:lnT>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Haute</a:t>
                      </a:r>
                      <a:r>
                        <a:rPr lang="en-US" sz="1200" u="none" strike="noStrike" cap="none" baseline="0" smtClean="0">
                          <a:latin typeface="Century Gothic"/>
                          <a:ea typeface="Century Gothic"/>
                          <a:cs typeface="Century Gothic"/>
                          <a:sym typeface="Century Gothic"/>
                        </a:rPr>
                        <a:t> teneur</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56.57</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0.61</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Par-87-32</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Haute</a:t>
                      </a:r>
                      <a:r>
                        <a:rPr lang="en-US" sz="1200" u="none" strike="noStrike" cap="none" baseline="0" smtClean="0">
                          <a:latin typeface="Century Gothic"/>
                          <a:ea typeface="Century Gothic"/>
                          <a:cs typeface="Century Gothic"/>
                          <a:sym typeface="Century Gothic"/>
                        </a:rPr>
                        <a:t> teneur</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38.1</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0.9</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Par-10-01</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Haute</a:t>
                      </a:r>
                      <a:r>
                        <a:rPr lang="en-US" sz="1200" u="none" strike="noStrike" cap="none" baseline="0" smtClean="0">
                          <a:latin typeface="Century Gothic"/>
                          <a:ea typeface="Century Gothic"/>
                          <a:cs typeface="Century Gothic"/>
                          <a:sym typeface="Century Gothic"/>
                        </a:rPr>
                        <a:t> teneur</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25.82</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2.1</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Par-93-54</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Haute</a:t>
                      </a:r>
                      <a:r>
                        <a:rPr lang="en-US" sz="1200" u="none" strike="noStrike" cap="none" baseline="0" smtClean="0">
                          <a:latin typeface="Century Gothic"/>
                          <a:ea typeface="Century Gothic"/>
                          <a:cs typeface="Century Gothic"/>
                          <a:sym typeface="Century Gothic"/>
                        </a:rPr>
                        <a:t> teneur</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25</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0.6</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Par-19-95</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Haute</a:t>
                      </a:r>
                      <a:r>
                        <a:rPr lang="en-US" sz="1200" u="none" strike="noStrike" cap="none" baseline="0" smtClean="0">
                          <a:latin typeface="Century Gothic"/>
                          <a:ea typeface="Century Gothic"/>
                          <a:cs typeface="Century Gothic"/>
                          <a:sym typeface="Century Gothic"/>
                        </a:rPr>
                        <a:t> teneur</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24.62</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0.9</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Par-18-92</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Haute</a:t>
                      </a:r>
                      <a:r>
                        <a:rPr lang="en-US" sz="1200" u="none" strike="noStrike" cap="none" baseline="0" smtClean="0">
                          <a:latin typeface="Century Gothic"/>
                          <a:ea typeface="Century Gothic"/>
                          <a:cs typeface="Century Gothic"/>
                          <a:sym typeface="Century Gothic"/>
                        </a:rPr>
                        <a:t> teneur</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17.67</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1.25</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Par-18-84</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Haute</a:t>
                      </a:r>
                      <a:r>
                        <a:rPr lang="en-US" sz="1200" u="none" strike="noStrike" cap="none" baseline="0" smtClean="0">
                          <a:latin typeface="Century Gothic"/>
                          <a:ea typeface="Century Gothic"/>
                          <a:cs typeface="Century Gothic"/>
                          <a:sym typeface="Century Gothic"/>
                        </a:rPr>
                        <a:t> teneur</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17.55</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1.15</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Par-19-95</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176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lnB w="28575" cap="flat" cmpd="sng">
                      <a:solidFill>
                        <a:schemeClr val="dk1"/>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Haute</a:t>
                      </a:r>
                      <a:r>
                        <a:rPr lang="en-US" sz="1200" u="none" strike="noStrike" cap="none" baseline="0" smtClean="0">
                          <a:latin typeface="Century Gothic"/>
                          <a:ea typeface="Century Gothic"/>
                          <a:cs typeface="Century Gothic"/>
                          <a:sym typeface="Century Gothic"/>
                        </a:rPr>
                        <a:t> teneur</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B w="28575" cap="flat" cmpd="sng">
                      <a:solidFill>
                        <a:schemeClr val="dk1"/>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15.66</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lnB w="28575" cap="flat" cmpd="sng">
                      <a:solidFill>
                        <a:schemeClr val="dk1"/>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1.2</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B w="28575" cap="flat" cmpd="sng">
                      <a:solidFill>
                        <a:schemeClr val="dk1"/>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Par-18-78</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lnB w="28575" cap="flat" cmpd="sng">
                      <a:solidFill>
                        <a:schemeClr val="dk1"/>
                      </a:solidFill>
                      <a:prstDash val="solid"/>
                      <a:round/>
                      <a:headEnd type="none" w="sm" len="sm"/>
                      <a:tailEnd type="none" w="sm" len="sm"/>
                    </a:lnB>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lnT w="28575" cap="flat" cmpd="sng">
                      <a:solidFill>
                        <a:schemeClr val="dk1"/>
                      </a:solidFill>
                      <a:prstDash val="solid"/>
                      <a:round/>
                      <a:headEnd type="none" w="sm" len="sm"/>
                      <a:tailEnd type="none" w="sm" len="sm"/>
                    </a:lnT>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Intervalle notable</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T w="28575" cap="flat" cmpd="sng">
                      <a:solidFill>
                        <a:schemeClr val="dk1"/>
                      </a:solidFill>
                      <a:prstDash val="solid"/>
                      <a:round/>
                      <a:headEnd type="none" w="sm" len="sm"/>
                      <a:tailEnd type="none" w="sm" len="sm"/>
                    </a:lnT>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5.98</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T w="28575" cap="flat" cmpd="sng">
                      <a:solidFill>
                        <a:schemeClr val="dk1"/>
                      </a:solidFill>
                      <a:prstDash val="solid"/>
                      <a:round/>
                      <a:headEnd type="none" w="sm" len="sm"/>
                      <a:tailEnd type="none" w="sm" len="sm"/>
                    </a:lnT>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12.5</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lnT w="28575" cap="flat" cmpd="sng">
                      <a:solidFill>
                        <a:schemeClr val="dk1"/>
                      </a:solidFill>
                      <a:prstDash val="solid"/>
                      <a:round/>
                      <a:headEnd type="none" w="sm" len="sm"/>
                      <a:tailEnd type="none" w="sm" len="sm"/>
                    </a:lnT>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Par-86-06</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lnT w="28575" cap="flat" cmpd="sng">
                      <a:solidFill>
                        <a:schemeClr val="dk1"/>
                      </a:solidFill>
                      <a:prstDash val="solid"/>
                      <a:round/>
                      <a:headEnd type="none" w="sm" len="sm"/>
                      <a:tailEnd type="none" w="sm" len="sm"/>
                    </a:lnT>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Intervalle</a:t>
                      </a:r>
                      <a:r>
                        <a:rPr lang="en-US" sz="1200" u="none" strike="noStrike" cap="none" baseline="0" smtClean="0">
                          <a:latin typeface="Century Gothic"/>
                          <a:ea typeface="Century Gothic"/>
                          <a:cs typeface="Century Gothic"/>
                          <a:sym typeface="Century Gothic"/>
                        </a:rPr>
                        <a:t> n</a:t>
                      </a:r>
                      <a:r>
                        <a:rPr lang="en-US" sz="1200" u="none" strike="noStrike" cap="none" smtClean="0">
                          <a:latin typeface="Century Gothic"/>
                          <a:ea typeface="Century Gothic"/>
                          <a:cs typeface="Century Gothic"/>
                          <a:sym typeface="Century Gothic"/>
                        </a:rPr>
                        <a:t>otable</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3.64</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19.3</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Par-18-78</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Intervalle</a:t>
                      </a:r>
                      <a:r>
                        <a:rPr lang="en-US" sz="1200" u="none" strike="noStrike" cap="none" baseline="0" smtClean="0">
                          <a:latin typeface="Century Gothic"/>
                          <a:ea typeface="Century Gothic"/>
                          <a:cs typeface="Century Gothic"/>
                          <a:sym typeface="Century Gothic"/>
                        </a:rPr>
                        <a:t> n</a:t>
                      </a:r>
                      <a:r>
                        <a:rPr lang="en-US" sz="1200" u="none" strike="noStrike" cap="none" smtClean="0">
                          <a:latin typeface="Century Gothic"/>
                          <a:ea typeface="Century Gothic"/>
                          <a:cs typeface="Century Gothic"/>
                          <a:sym typeface="Century Gothic"/>
                        </a:rPr>
                        <a:t>otable</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9.5</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7.25</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Par-93-54</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Intervalle</a:t>
                      </a:r>
                      <a:r>
                        <a:rPr lang="en-US" sz="1200" u="none" strike="noStrike" cap="none" baseline="0" smtClean="0">
                          <a:latin typeface="Century Gothic"/>
                          <a:ea typeface="Century Gothic"/>
                          <a:cs typeface="Century Gothic"/>
                          <a:sym typeface="Century Gothic"/>
                        </a:rPr>
                        <a:t> n</a:t>
                      </a:r>
                      <a:r>
                        <a:rPr lang="en-US" sz="1200" u="none" strike="noStrike" cap="none" smtClean="0">
                          <a:latin typeface="Century Gothic"/>
                          <a:ea typeface="Century Gothic"/>
                          <a:cs typeface="Century Gothic"/>
                          <a:sym typeface="Century Gothic"/>
                        </a:rPr>
                        <a:t>otable</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3.31</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19.4</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Par-10-05</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Intervalle</a:t>
                      </a:r>
                      <a:r>
                        <a:rPr lang="en-US" sz="1200" u="none" strike="noStrike" cap="none" baseline="0" smtClean="0">
                          <a:latin typeface="Century Gothic"/>
                          <a:ea typeface="Century Gothic"/>
                          <a:cs typeface="Century Gothic"/>
                          <a:sym typeface="Century Gothic"/>
                        </a:rPr>
                        <a:t> n</a:t>
                      </a:r>
                      <a:r>
                        <a:rPr lang="en-US" sz="1200" u="none" strike="noStrike" cap="none" smtClean="0">
                          <a:latin typeface="Century Gothic"/>
                          <a:ea typeface="Century Gothic"/>
                          <a:cs typeface="Century Gothic"/>
                          <a:sym typeface="Century Gothic"/>
                        </a:rPr>
                        <a:t>otable</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9.86</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5.9</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Par-10-01</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Intervalle</a:t>
                      </a:r>
                      <a:r>
                        <a:rPr lang="en-US" sz="1200" u="none" strike="noStrike" cap="none" baseline="0" smtClean="0">
                          <a:latin typeface="Century Gothic"/>
                          <a:ea typeface="Century Gothic"/>
                          <a:cs typeface="Century Gothic"/>
                          <a:sym typeface="Century Gothic"/>
                        </a:rPr>
                        <a:t> n</a:t>
                      </a:r>
                      <a:r>
                        <a:rPr lang="en-US" sz="1200" u="none" strike="noStrike" cap="none" smtClean="0">
                          <a:latin typeface="Century Gothic"/>
                          <a:ea typeface="Century Gothic"/>
                          <a:cs typeface="Century Gothic"/>
                          <a:sym typeface="Century Gothic"/>
                        </a:rPr>
                        <a:t>otable</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4.66</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9.45</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Par-18-84</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Intervalle</a:t>
                      </a:r>
                      <a:r>
                        <a:rPr lang="en-US" sz="1200" u="none" strike="noStrike" cap="none" baseline="0" smtClean="0">
                          <a:latin typeface="Century Gothic"/>
                          <a:ea typeface="Century Gothic"/>
                          <a:cs typeface="Century Gothic"/>
                          <a:sym typeface="Century Gothic"/>
                        </a:rPr>
                        <a:t> n</a:t>
                      </a:r>
                      <a:r>
                        <a:rPr lang="en-US" sz="1200" u="none" strike="noStrike" cap="none" smtClean="0">
                          <a:latin typeface="Century Gothic"/>
                          <a:ea typeface="Century Gothic"/>
                          <a:cs typeface="Century Gothic"/>
                          <a:sym typeface="Century Gothic"/>
                        </a:rPr>
                        <a:t>otable</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1.42</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25</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Par-18-73</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Intervalle</a:t>
                      </a:r>
                      <a:r>
                        <a:rPr lang="en-US" sz="1200" u="none" strike="noStrike" cap="none" baseline="0" smtClean="0">
                          <a:latin typeface="Century Gothic"/>
                          <a:ea typeface="Century Gothic"/>
                          <a:cs typeface="Century Gothic"/>
                          <a:sym typeface="Century Gothic"/>
                        </a:rPr>
                        <a:t> n</a:t>
                      </a:r>
                      <a:r>
                        <a:rPr lang="en-US" sz="1200" u="none" strike="noStrike" cap="none" smtClean="0">
                          <a:latin typeface="Century Gothic"/>
                          <a:ea typeface="Century Gothic"/>
                          <a:cs typeface="Century Gothic"/>
                          <a:sym typeface="Century Gothic"/>
                        </a:rPr>
                        <a:t>otable</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1.92</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14.05</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Par-17-63</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040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Intervalle</a:t>
                      </a:r>
                      <a:r>
                        <a:rPr lang="en-US" sz="1200" u="none" strike="noStrike" cap="none" baseline="0" smtClean="0">
                          <a:latin typeface="Century Gothic"/>
                          <a:ea typeface="Century Gothic"/>
                          <a:cs typeface="Century Gothic"/>
                          <a:sym typeface="Century Gothic"/>
                        </a:rPr>
                        <a:t> n</a:t>
                      </a:r>
                      <a:r>
                        <a:rPr lang="en-US" sz="1200" u="none" strike="noStrike" cap="none" smtClean="0">
                          <a:latin typeface="Century Gothic"/>
                          <a:ea typeface="Century Gothic"/>
                          <a:cs typeface="Century Gothic"/>
                          <a:sym typeface="Century Gothic"/>
                        </a:rPr>
                        <a:t>otable</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2.46</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10.5</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Par-18-74</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solidFill>
                      <a:srgbClr val="F2F2F2"/>
                    </a:solidFill>
                  </a:tcPr>
                </a:tc>
              </a:tr>
              <a:tr h="217625">
                <a:tc>
                  <a:txBody>
                    <a:bodyPr/>
                    <a:lstStyle/>
                    <a:p>
                      <a:pPr marL="0" marR="0" lvl="0" indent="0" algn="ctr" rtl="0">
                        <a:spcBef>
                          <a:spcPts val="0"/>
                        </a:spcBef>
                        <a:spcAft>
                          <a:spcPts val="0"/>
                        </a:spcAft>
                        <a:buNone/>
                      </a:pPr>
                      <a:r>
                        <a:rPr lang="en-US" sz="1200" u="none" strike="noStrike" cap="none">
                          <a:latin typeface="Century Gothic"/>
                          <a:ea typeface="Century Gothic"/>
                          <a:cs typeface="Century Gothic"/>
                          <a:sym typeface="Century Gothic"/>
                        </a:rPr>
                        <a:t>Parbec</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L w="12700" cap="flat" cmpd="sng">
                      <a:solidFill>
                        <a:srgbClr val="FFC000"/>
                      </a:solidFill>
                      <a:prstDash val="solid"/>
                      <a:round/>
                      <a:headEnd type="none" w="sm" len="sm"/>
                      <a:tailEnd type="none" w="sm" len="sm"/>
                    </a:lnL>
                    <a:lnB w="12700" cap="flat" cmpd="sng">
                      <a:solidFill>
                        <a:srgbClr val="FFC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u="none" strike="noStrike" cap="none" smtClean="0">
                          <a:latin typeface="Century Gothic"/>
                          <a:ea typeface="Century Gothic"/>
                          <a:cs typeface="Century Gothic"/>
                          <a:sym typeface="Century Gothic"/>
                        </a:rPr>
                        <a:t>Intervalle</a:t>
                      </a:r>
                      <a:r>
                        <a:rPr lang="en-US" sz="1200" u="none" strike="noStrike" cap="none" baseline="0" smtClean="0">
                          <a:latin typeface="Century Gothic"/>
                          <a:ea typeface="Century Gothic"/>
                          <a:cs typeface="Century Gothic"/>
                          <a:sym typeface="Century Gothic"/>
                        </a:rPr>
                        <a:t> n</a:t>
                      </a:r>
                      <a:r>
                        <a:rPr lang="en-US" sz="1200" u="none" strike="noStrike" cap="none" smtClean="0">
                          <a:latin typeface="Century Gothic"/>
                          <a:ea typeface="Century Gothic"/>
                          <a:cs typeface="Century Gothic"/>
                          <a:sym typeface="Century Gothic"/>
                        </a:rPr>
                        <a:t>otable</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B w="12700" cap="flat" cmpd="sng">
                      <a:solidFill>
                        <a:srgbClr val="FFC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1.41</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B w="12700" cap="flat" cmpd="sng">
                      <a:solidFill>
                        <a:srgbClr val="FFC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1" u="none" strike="noStrike" cap="none">
                          <a:solidFill>
                            <a:schemeClr val="accent2"/>
                          </a:solidFill>
                          <a:latin typeface="Century Gothic"/>
                          <a:ea typeface="Century Gothic"/>
                          <a:cs typeface="Century Gothic"/>
                          <a:sym typeface="Century Gothic"/>
                        </a:rPr>
                        <a:t>14.1</a:t>
                      </a:r>
                      <a:endParaRPr sz="1200" b="1" i="0" u="none" strike="noStrike" cap="none">
                        <a:solidFill>
                          <a:schemeClr val="accent2"/>
                        </a:solidFill>
                        <a:latin typeface="Century Gothic"/>
                        <a:ea typeface="Century Gothic"/>
                        <a:cs typeface="Century Gothic"/>
                        <a:sym typeface="Century Gothic"/>
                      </a:endParaRPr>
                    </a:p>
                  </a:txBody>
                  <a:tcPr marL="9525" marR="9525" marT="9525" marB="0" anchor="b">
                    <a:lnB w="12700" cap="flat" cmpd="sng">
                      <a:solidFill>
                        <a:srgbClr val="FFC000"/>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u="none" strike="noStrike" cap="none">
                          <a:latin typeface="Century Gothic"/>
                          <a:ea typeface="Century Gothic"/>
                          <a:cs typeface="Century Gothic"/>
                          <a:sym typeface="Century Gothic"/>
                        </a:rPr>
                        <a:t>Par-17-68</a:t>
                      </a:r>
                      <a:endParaRPr sz="1200" b="0" i="0" u="none" strike="noStrike" cap="none">
                        <a:solidFill>
                          <a:srgbClr val="000000"/>
                        </a:solidFill>
                        <a:latin typeface="Century Gothic"/>
                        <a:ea typeface="Century Gothic"/>
                        <a:cs typeface="Century Gothic"/>
                        <a:sym typeface="Century Gothic"/>
                      </a:endParaRPr>
                    </a:p>
                  </a:txBody>
                  <a:tcPr marL="9525" marR="9525" marT="9525" marB="0" anchor="b">
                    <a:lnR w="12700" cap="flat" cmpd="sng">
                      <a:solidFill>
                        <a:srgbClr val="FFC000"/>
                      </a:solidFill>
                      <a:prstDash val="solid"/>
                      <a:round/>
                      <a:headEnd type="none" w="sm" len="sm"/>
                      <a:tailEnd type="none" w="sm" len="sm"/>
                    </a:lnR>
                    <a:lnB w="12700" cap="flat" cmpd="sng">
                      <a:solidFill>
                        <a:srgbClr val="FFC000"/>
                      </a:solidFill>
                      <a:prstDash val="solid"/>
                      <a:round/>
                      <a:headEnd type="none" w="sm" len="sm"/>
                      <a:tailEnd type="none" w="sm" len="sm"/>
                    </a:lnB>
                    <a:solidFill>
                      <a:srgbClr val="F2F2F2"/>
                    </a:solidFill>
                  </a:tcPr>
                </a:tc>
              </a:tr>
            </a:tbl>
          </a:graphicData>
        </a:graphic>
      </p:graphicFrame>
      <p:sp>
        <p:nvSpPr>
          <p:cNvPr id="137" name="Google Shape;137;p6"/>
          <p:cNvSpPr txBox="1"/>
          <p:nvPr/>
        </p:nvSpPr>
        <p:spPr>
          <a:xfrm>
            <a:off x="1197428" y="5018308"/>
            <a:ext cx="9546771" cy="1600398"/>
          </a:xfrm>
          <a:prstGeom prst="rect">
            <a:avLst/>
          </a:prstGeom>
          <a:noFill/>
          <a:ln>
            <a:noFill/>
          </a:ln>
        </p:spPr>
        <p:txBody>
          <a:bodyPr spcFirstLastPara="1" wrap="square" lIns="91425" tIns="45700" rIns="91425" bIns="45700" anchor="t" anchorCtr="0">
            <a:spAutoFit/>
          </a:bodyPr>
          <a:lstStyle/>
          <a:p>
            <a:pPr marL="285750" lvl="0" indent="-285750" algn="just">
              <a:buClr>
                <a:schemeClr val="lt1"/>
              </a:buClr>
              <a:buSzPts val="1400"/>
              <a:buFont typeface="Arial"/>
              <a:buChar char="•"/>
            </a:pPr>
            <a:r>
              <a:rPr lang="fr-CA">
                <a:solidFill>
                  <a:schemeClr val="lt1"/>
                </a:solidFill>
                <a:latin typeface="Century Gothic"/>
                <a:ea typeface="Century Gothic"/>
                <a:cs typeface="Century Gothic"/>
                <a:sym typeface="Century Gothic"/>
              </a:rPr>
              <a:t>Parbec se compose à la fois </a:t>
            </a:r>
            <a:r>
              <a:rPr lang="fr-CA" smtClean="0">
                <a:solidFill>
                  <a:schemeClr val="lt1"/>
                </a:solidFill>
                <a:latin typeface="Century Gothic"/>
                <a:ea typeface="Century Gothic"/>
                <a:cs typeface="Century Gothic"/>
                <a:sym typeface="Century Gothic"/>
              </a:rPr>
              <a:t>de hautes teneurs en or, </a:t>
            </a:r>
            <a:r>
              <a:rPr lang="fr-CA">
                <a:solidFill>
                  <a:schemeClr val="lt1"/>
                </a:solidFill>
                <a:latin typeface="Century Gothic"/>
                <a:ea typeface="Century Gothic"/>
                <a:cs typeface="Century Gothic"/>
                <a:sym typeface="Century Gothic"/>
              </a:rPr>
              <a:t>qui n'est généralement pas visible à </a:t>
            </a:r>
            <a:r>
              <a:rPr lang="fr-CA" smtClean="0">
                <a:solidFill>
                  <a:schemeClr val="lt1"/>
                </a:solidFill>
                <a:latin typeface="Century Gothic"/>
                <a:ea typeface="Century Gothic"/>
                <a:cs typeface="Century Gothic"/>
                <a:sym typeface="Century Gothic"/>
              </a:rPr>
              <a:t>l'œil nu, </a:t>
            </a:r>
            <a:r>
              <a:rPr lang="fr-CA">
                <a:solidFill>
                  <a:schemeClr val="lt1"/>
                </a:solidFill>
                <a:latin typeface="Century Gothic"/>
                <a:ea typeface="Century Gothic"/>
                <a:cs typeface="Century Gothic"/>
                <a:sym typeface="Century Gothic"/>
              </a:rPr>
              <a:t>et de certaines lithologies </a:t>
            </a:r>
            <a:r>
              <a:rPr lang="fr-CA" smtClean="0">
                <a:solidFill>
                  <a:schemeClr val="lt1"/>
                </a:solidFill>
                <a:latin typeface="Century Gothic"/>
                <a:ea typeface="Century Gothic"/>
                <a:cs typeface="Century Gothic"/>
                <a:sym typeface="Century Gothic"/>
              </a:rPr>
              <a:t> </a:t>
            </a:r>
            <a:r>
              <a:rPr lang="fr-CA">
                <a:solidFill>
                  <a:schemeClr val="lt1"/>
                </a:solidFill>
                <a:latin typeface="Century Gothic"/>
                <a:ea typeface="Century Gothic"/>
                <a:cs typeface="Century Gothic"/>
                <a:sym typeface="Century Gothic"/>
              </a:rPr>
              <a:t>qui sont d'une teneur généralement inférieure mais d'une plus grande étendue</a:t>
            </a:r>
            <a:r>
              <a:rPr lang="fr-CA" smtClean="0">
                <a:solidFill>
                  <a:schemeClr val="lt1"/>
                </a:solidFill>
                <a:latin typeface="Century Gothic"/>
                <a:ea typeface="Century Gothic"/>
                <a:cs typeface="Century Gothic"/>
                <a:sym typeface="Century Gothic"/>
              </a:rPr>
              <a:t>.</a:t>
            </a:r>
          </a:p>
          <a:p>
            <a:pPr marL="285750" lvl="0" indent="-285750" algn="just">
              <a:buClr>
                <a:schemeClr val="lt1"/>
              </a:buClr>
              <a:buSzPts val="1400"/>
              <a:buFont typeface="Arial"/>
              <a:buChar char="•"/>
            </a:pPr>
            <a:r>
              <a:rPr lang="fr-CA">
                <a:solidFill>
                  <a:schemeClr val="lt1"/>
                </a:solidFill>
                <a:latin typeface="Century Gothic"/>
                <a:ea typeface="Century Gothic"/>
                <a:cs typeface="Century Gothic"/>
                <a:sym typeface="Century Gothic"/>
              </a:rPr>
              <a:t>Des veines de quartz sont présentes </a:t>
            </a:r>
            <a:r>
              <a:rPr lang="fr-CA" smtClean="0">
                <a:solidFill>
                  <a:schemeClr val="lt1"/>
                </a:solidFill>
                <a:latin typeface="Century Gothic"/>
                <a:ea typeface="Century Gothic"/>
                <a:cs typeface="Century Gothic"/>
                <a:sym typeface="Century Gothic"/>
              </a:rPr>
              <a:t>sur </a:t>
            </a:r>
            <a:r>
              <a:rPr lang="fr-CA">
                <a:solidFill>
                  <a:schemeClr val="lt1"/>
                </a:solidFill>
                <a:latin typeface="Century Gothic"/>
                <a:ea typeface="Century Gothic"/>
                <a:cs typeface="Century Gothic"/>
                <a:sym typeface="Century Gothic"/>
              </a:rPr>
              <a:t>Parbec, généralement sous forme de remblai </a:t>
            </a:r>
            <a:r>
              <a:rPr lang="fr-CA" smtClean="0">
                <a:solidFill>
                  <a:schemeClr val="lt1"/>
                </a:solidFill>
                <a:latin typeface="Century Gothic"/>
                <a:ea typeface="Century Gothic"/>
                <a:cs typeface="Century Gothic"/>
                <a:sym typeface="Century Gothic"/>
              </a:rPr>
              <a:t>dans les fractures. Bien que le quartz soit associé </a:t>
            </a:r>
            <a:r>
              <a:rPr lang="fr-CA">
                <a:solidFill>
                  <a:schemeClr val="lt1"/>
                </a:solidFill>
                <a:latin typeface="Century Gothic"/>
                <a:ea typeface="Century Gothic"/>
                <a:cs typeface="Century Gothic"/>
                <a:sym typeface="Century Gothic"/>
              </a:rPr>
              <a:t>à la présence </a:t>
            </a:r>
            <a:r>
              <a:rPr lang="fr-CA" smtClean="0">
                <a:solidFill>
                  <a:schemeClr val="lt1"/>
                </a:solidFill>
                <a:latin typeface="Century Gothic"/>
                <a:ea typeface="Century Gothic"/>
                <a:cs typeface="Century Gothic"/>
                <a:sym typeface="Century Gothic"/>
              </a:rPr>
              <a:t>d'or, Renforth </a:t>
            </a:r>
            <a:r>
              <a:rPr lang="fr-CA">
                <a:solidFill>
                  <a:schemeClr val="lt1"/>
                </a:solidFill>
                <a:latin typeface="Century Gothic"/>
                <a:ea typeface="Century Gothic"/>
                <a:cs typeface="Century Gothic"/>
                <a:sym typeface="Century Gothic"/>
              </a:rPr>
              <a:t>ne </a:t>
            </a:r>
            <a:r>
              <a:rPr lang="fr-CA" smtClean="0">
                <a:solidFill>
                  <a:schemeClr val="lt1"/>
                </a:solidFill>
                <a:latin typeface="Century Gothic"/>
                <a:ea typeface="Century Gothic"/>
                <a:cs typeface="Century Gothic"/>
                <a:sym typeface="Century Gothic"/>
              </a:rPr>
              <a:t>le considère </a:t>
            </a:r>
            <a:r>
              <a:rPr lang="fr-CA">
                <a:solidFill>
                  <a:schemeClr val="lt1"/>
                </a:solidFill>
                <a:latin typeface="Century Gothic"/>
                <a:ea typeface="Century Gothic"/>
                <a:cs typeface="Century Gothic"/>
                <a:sym typeface="Century Gothic"/>
              </a:rPr>
              <a:t>pas </a:t>
            </a:r>
            <a:r>
              <a:rPr lang="fr-CA" smtClean="0">
                <a:solidFill>
                  <a:schemeClr val="lt1"/>
                </a:solidFill>
                <a:latin typeface="Century Gothic"/>
                <a:ea typeface="Century Gothic"/>
                <a:cs typeface="Century Gothic"/>
                <a:sym typeface="Century Gothic"/>
              </a:rPr>
              <a:t>comme déterminant.</a:t>
            </a:r>
          </a:p>
          <a:p>
            <a:pPr marL="285750" lvl="0" indent="-285750" algn="just">
              <a:buClr>
                <a:schemeClr val="lt1"/>
              </a:buClr>
              <a:buSzPts val="1400"/>
              <a:buFont typeface="Arial"/>
              <a:buChar char="•"/>
            </a:pPr>
            <a:r>
              <a:rPr lang="fr-CA">
                <a:solidFill>
                  <a:schemeClr val="lt1"/>
                </a:solidFill>
                <a:latin typeface="Century Gothic"/>
                <a:ea typeface="Century Gothic"/>
                <a:cs typeface="Century Gothic"/>
                <a:sym typeface="Century Gothic"/>
              </a:rPr>
              <a:t>Renforth </a:t>
            </a:r>
            <a:r>
              <a:rPr lang="fr-CA" smtClean="0">
                <a:solidFill>
                  <a:schemeClr val="lt1"/>
                </a:solidFill>
                <a:latin typeface="Century Gothic"/>
                <a:ea typeface="Century Gothic"/>
                <a:cs typeface="Century Gothic"/>
                <a:sym typeface="Century Gothic"/>
              </a:rPr>
              <a:t>évalue la possibilité de faire un échantillonnage en vrac sur Parbec puisque l’or est présent dans </a:t>
            </a:r>
            <a:r>
              <a:rPr lang="fr-CA">
                <a:solidFill>
                  <a:schemeClr val="lt1"/>
                </a:solidFill>
                <a:latin typeface="Century Gothic"/>
                <a:ea typeface="Century Gothic"/>
                <a:cs typeface="Century Gothic"/>
                <a:sym typeface="Century Gothic"/>
              </a:rPr>
              <a:t>plusieurs zones ou lentilles parallèles </a:t>
            </a:r>
            <a:r>
              <a:rPr lang="fr-CA" smtClean="0">
                <a:solidFill>
                  <a:schemeClr val="lt1"/>
                </a:solidFill>
                <a:latin typeface="Century Gothic"/>
                <a:ea typeface="Century Gothic"/>
                <a:cs typeface="Century Gothic"/>
                <a:sym typeface="Century Gothic"/>
              </a:rPr>
              <a:t>à la Faille de Cadillac.</a:t>
            </a:r>
          </a:p>
          <a:p>
            <a:pPr marL="285750" marR="0" lvl="0" indent="-196850" algn="l" rtl="0">
              <a:spcBef>
                <a:spcPts val="0"/>
              </a:spcBef>
              <a:spcAft>
                <a:spcPts val="0"/>
              </a:spcAft>
              <a:buClr>
                <a:schemeClr val="dk1"/>
              </a:buClr>
              <a:buSzPts val="1400"/>
              <a:buFont typeface="Arial"/>
              <a:buNone/>
            </a:pPr>
            <a:endParaRPr sz="1400">
              <a:solidFill>
                <a:schemeClr val="lt1"/>
              </a:solidFill>
              <a:latin typeface="Century Gothic"/>
              <a:ea typeface="Century Gothic"/>
              <a:cs typeface="Century Gothic"/>
              <a:sym typeface="Century Gothic"/>
            </a:endParaRPr>
          </a:p>
        </p:txBody>
      </p:sp>
      <p:sp>
        <p:nvSpPr>
          <p:cNvPr id="138" name="Google Shape;138;p6"/>
          <p:cNvSpPr txBox="1">
            <a:spLocks noGrp="1"/>
          </p:cNvSpPr>
          <p:nvPr>
            <p:ph type="sldNum" idx="12"/>
          </p:nvPr>
        </p:nvSpPr>
        <p:spPr>
          <a:xfrm>
            <a:off x="763905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7"/>
          <p:cNvPicPr preferRelativeResize="0"/>
          <p:nvPr/>
        </p:nvPicPr>
        <p:blipFill rotWithShape="1">
          <a:blip r:embed="rId3">
            <a:alphaModFix/>
          </a:blip>
          <a:srcRect/>
          <a:stretch/>
        </p:blipFill>
        <p:spPr>
          <a:xfrm>
            <a:off x="6350" y="0"/>
            <a:ext cx="12467000" cy="7020000"/>
          </a:xfrm>
          <a:prstGeom prst="rect">
            <a:avLst/>
          </a:prstGeom>
          <a:noFill/>
          <a:ln>
            <a:noFill/>
          </a:ln>
        </p:spPr>
      </p:pic>
      <p:pic>
        <p:nvPicPr>
          <p:cNvPr id="145" name="Google Shape;145;p7"/>
          <p:cNvPicPr preferRelativeResize="0"/>
          <p:nvPr/>
        </p:nvPicPr>
        <p:blipFill rotWithShape="1">
          <a:blip r:embed="rId4">
            <a:alphaModFix/>
          </a:blip>
          <a:srcRect/>
          <a:stretch/>
        </p:blipFill>
        <p:spPr>
          <a:xfrm>
            <a:off x="1325496" y="110720"/>
            <a:ext cx="9393304" cy="6645679"/>
          </a:xfrm>
          <a:prstGeom prst="rect">
            <a:avLst/>
          </a:prstGeom>
          <a:noFill/>
          <a:ln>
            <a:noFill/>
          </a:ln>
        </p:spPr>
      </p:pic>
      <p:sp>
        <p:nvSpPr>
          <p:cNvPr id="146" name="Google Shape;146;p7"/>
          <p:cNvSpPr txBox="1"/>
          <p:nvPr/>
        </p:nvSpPr>
        <p:spPr>
          <a:xfrm>
            <a:off x="4049487" y="566057"/>
            <a:ext cx="7815942" cy="2893059"/>
          </a:xfrm>
          <a:prstGeom prst="rect">
            <a:avLst/>
          </a:prstGeom>
          <a:solidFill>
            <a:schemeClr val="dk1"/>
          </a:solidFill>
          <a:ln>
            <a:noFill/>
          </a:ln>
        </p:spPr>
        <p:txBody>
          <a:bodyPr spcFirstLastPara="1" wrap="square" lIns="91425" tIns="45700" rIns="91425" bIns="45700" anchor="t" anchorCtr="0">
            <a:spAutoFit/>
          </a:bodyPr>
          <a:lstStyle/>
          <a:p>
            <a:pPr lvl="0"/>
            <a:r>
              <a:rPr lang="fr-CA" smtClean="0">
                <a:solidFill>
                  <a:schemeClr val="lt1"/>
                </a:solidFill>
                <a:latin typeface="Century Gothic"/>
                <a:ea typeface="Century Gothic"/>
                <a:cs typeface="Century Gothic"/>
                <a:sym typeface="Century Gothic"/>
              </a:rPr>
              <a:t>La propriété Parbec </a:t>
            </a:r>
            <a:r>
              <a:rPr lang="fr-CA">
                <a:solidFill>
                  <a:schemeClr val="lt1"/>
                </a:solidFill>
                <a:latin typeface="Century Gothic"/>
                <a:ea typeface="Century Gothic"/>
                <a:cs typeface="Century Gothic"/>
                <a:sym typeface="Century Gothic"/>
              </a:rPr>
              <a:t>héberge 3 zones principales de </a:t>
            </a:r>
            <a:r>
              <a:rPr lang="fr-CA" smtClean="0">
                <a:solidFill>
                  <a:schemeClr val="lt1"/>
                </a:solidFill>
                <a:latin typeface="Century Gothic"/>
                <a:ea typeface="Century Gothic"/>
                <a:cs typeface="Century Gothic"/>
                <a:sym typeface="Century Gothic"/>
              </a:rPr>
              <a:t>minéralisation :</a:t>
            </a:r>
            <a:endParaRPr/>
          </a:p>
          <a:p>
            <a:pPr lvl="0" algn="just"/>
            <a:r>
              <a:rPr lang="en-US" sz="1400">
                <a:solidFill>
                  <a:schemeClr val="lt1"/>
                </a:solidFill>
                <a:latin typeface="Century Gothic"/>
                <a:ea typeface="Century Gothic"/>
                <a:cs typeface="Century Gothic"/>
                <a:sym typeface="Century Gothic"/>
              </a:rPr>
              <a:t>1 – </a:t>
            </a:r>
            <a:r>
              <a:rPr lang="fr-CA">
                <a:solidFill>
                  <a:schemeClr val="lt1"/>
                </a:solidFill>
                <a:latin typeface="Century Gothic"/>
                <a:ea typeface="Century Gothic"/>
                <a:cs typeface="Century Gothic"/>
                <a:sym typeface="Century Gothic"/>
              </a:rPr>
              <a:t>Zone de tranchées </a:t>
            </a:r>
            <a:r>
              <a:rPr lang="fr-CA" smtClean="0">
                <a:solidFill>
                  <a:schemeClr val="lt1"/>
                </a:solidFill>
                <a:latin typeface="Century Gothic"/>
                <a:ea typeface="Century Gothic"/>
                <a:cs typeface="Century Gothic"/>
                <a:sym typeface="Century Gothic"/>
              </a:rPr>
              <a:t>Island </a:t>
            </a:r>
            <a:r>
              <a:rPr lang="fr-CA">
                <a:solidFill>
                  <a:schemeClr val="lt1"/>
                </a:solidFill>
                <a:latin typeface="Century Gothic"/>
                <a:ea typeface="Century Gothic"/>
                <a:cs typeface="Century Gothic"/>
                <a:sym typeface="Century Gothic"/>
              </a:rPr>
              <a:t>- cette zone comprend le </a:t>
            </a:r>
            <a:r>
              <a:rPr lang="fr-CA" smtClean="0">
                <a:solidFill>
                  <a:schemeClr val="lt1"/>
                </a:solidFill>
                <a:latin typeface="Century Gothic"/>
                <a:ea typeface="Century Gothic"/>
                <a:cs typeface="Century Gothic"/>
                <a:sym typeface="Century Gothic"/>
              </a:rPr>
              <a:t>forage le </a:t>
            </a:r>
            <a:r>
              <a:rPr lang="fr-CA">
                <a:solidFill>
                  <a:schemeClr val="lt1"/>
                </a:solidFill>
                <a:latin typeface="Century Gothic"/>
                <a:ea typeface="Century Gothic"/>
                <a:cs typeface="Century Gothic"/>
                <a:sym typeface="Century Gothic"/>
              </a:rPr>
              <a:t>plus profond </a:t>
            </a:r>
            <a:r>
              <a:rPr lang="fr-CA" smtClean="0">
                <a:solidFill>
                  <a:schemeClr val="lt1"/>
                </a:solidFill>
                <a:latin typeface="Century Gothic"/>
                <a:ea typeface="Century Gothic"/>
                <a:cs typeface="Century Gothic"/>
                <a:sym typeface="Century Gothic"/>
              </a:rPr>
              <a:t>sur Parbec, soit 738 </a:t>
            </a:r>
            <a:r>
              <a:rPr lang="fr-CA">
                <a:solidFill>
                  <a:schemeClr val="lt1"/>
                </a:solidFill>
                <a:latin typeface="Century Gothic"/>
                <a:ea typeface="Century Gothic"/>
                <a:cs typeface="Century Gothic"/>
                <a:sym typeface="Century Gothic"/>
              </a:rPr>
              <a:t>m de profondeur </a:t>
            </a:r>
            <a:r>
              <a:rPr lang="fr-CA" smtClean="0">
                <a:solidFill>
                  <a:schemeClr val="lt1"/>
                </a:solidFill>
                <a:latin typeface="Century Gothic"/>
                <a:ea typeface="Century Gothic"/>
                <a:cs typeface="Century Gothic"/>
                <a:sym typeface="Century Gothic"/>
              </a:rPr>
              <a:t>verticale </a:t>
            </a:r>
            <a:r>
              <a:rPr lang="fr-CA">
                <a:solidFill>
                  <a:schemeClr val="lt1"/>
                </a:solidFill>
                <a:latin typeface="Century Gothic"/>
                <a:ea typeface="Century Gothic"/>
                <a:cs typeface="Century Gothic"/>
                <a:sym typeface="Century Gothic"/>
              </a:rPr>
              <a:t>où 0,96 </a:t>
            </a:r>
            <a:r>
              <a:rPr lang="fr-CA" smtClean="0">
                <a:solidFill>
                  <a:schemeClr val="lt1"/>
                </a:solidFill>
                <a:latin typeface="Century Gothic"/>
                <a:ea typeface="Century Gothic"/>
                <a:cs typeface="Century Gothic"/>
                <a:sym typeface="Century Gothic"/>
              </a:rPr>
              <a:t>g/t d’or </a:t>
            </a:r>
            <a:r>
              <a:rPr lang="fr-CA">
                <a:solidFill>
                  <a:schemeClr val="lt1"/>
                </a:solidFill>
                <a:latin typeface="Century Gothic"/>
                <a:ea typeface="Century Gothic"/>
                <a:cs typeface="Century Gothic"/>
                <a:sym typeface="Century Gothic"/>
              </a:rPr>
              <a:t>a été intersecté sur 1,5 m en corrélation avec un échantillon ponctuel de surface de 9,6 </a:t>
            </a:r>
            <a:r>
              <a:rPr lang="fr-CA" smtClean="0">
                <a:solidFill>
                  <a:schemeClr val="lt1"/>
                </a:solidFill>
                <a:latin typeface="Century Gothic"/>
                <a:ea typeface="Century Gothic"/>
                <a:cs typeface="Century Gothic"/>
                <a:sym typeface="Century Gothic"/>
              </a:rPr>
              <a:t>g/t d’or. L’espace entre </a:t>
            </a:r>
            <a:r>
              <a:rPr lang="fr-CA">
                <a:solidFill>
                  <a:schemeClr val="lt1"/>
                </a:solidFill>
                <a:latin typeface="Century Gothic"/>
                <a:ea typeface="Century Gothic"/>
                <a:cs typeface="Century Gothic"/>
                <a:sym typeface="Century Gothic"/>
              </a:rPr>
              <a:t>les deux </a:t>
            </a:r>
            <a:r>
              <a:rPr lang="fr-CA" smtClean="0">
                <a:solidFill>
                  <a:schemeClr val="lt1"/>
                </a:solidFill>
                <a:latin typeface="Century Gothic"/>
                <a:ea typeface="Century Gothic"/>
                <a:cs typeface="Century Gothic"/>
                <a:sym typeface="Century Gothic"/>
              </a:rPr>
              <a:t>teneurs devient une </a:t>
            </a:r>
            <a:r>
              <a:rPr lang="fr-CA">
                <a:solidFill>
                  <a:schemeClr val="lt1"/>
                </a:solidFill>
                <a:latin typeface="Century Gothic"/>
                <a:ea typeface="Century Gothic"/>
                <a:cs typeface="Century Gothic"/>
                <a:sym typeface="Century Gothic"/>
              </a:rPr>
              <a:t>cible de forage intercalaire</a:t>
            </a:r>
            <a:r>
              <a:rPr lang="fr-CA" smtClean="0">
                <a:solidFill>
                  <a:schemeClr val="lt1"/>
                </a:solidFill>
                <a:latin typeface="Century Gothic"/>
                <a:ea typeface="Century Gothic"/>
                <a:cs typeface="Century Gothic"/>
                <a:sym typeface="Century Gothic"/>
              </a:rPr>
              <a:t>.</a:t>
            </a:r>
          </a:p>
          <a:p>
            <a:pPr lvl="0" algn="just"/>
            <a:r>
              <a:rPr lang="en-US" sz="1400" smtClean="0">
                <a:solidFill>
                  <a:schemeClr val="lt1"/>
                </a:solidFill>
                <a:latin typeface="Century Gothic"/>
                <a:ea typeface="Century Gothic"/>
                <a:cs typeface="Century Gothic"/>
                <a:sym typeface="Century Gothic"/>
              </a:rPr>
              <a:t>2 </a:t>
            </a:r>
            <a:r>
              <a:rPr lang="en-US" sz="1400">
                <a:solidFill>
                  <a:schemeClr val="lt1"/>
                </a:solidFill>
                <a:latin typeface="Century Gothic"/>
                <a:ea typeface="Century Gothic"/>
                <a:cs typeface="Century Gothic"/>
                <a:sym typeface="Century Gothic"/>
              </a:rPr>
              <a:t>– </a:t>
            </a:r>
            <a:r>
              <a:rPr lang="fr-CA">
                <a:solidFill>
                  <a:schemeClr val="lt1"/>
                </a:solidFill>
                <a:latin typeface="Century Gothic"/>
                <a:ea typeface="Century Gothic"/>
                <a:cs typeface="Century Gothic"/>
                <a:sym typeface="Century Gothic"/>
              </a:rPr>
              <a:t>Zone </a:t>
            </a:r>
            <a:r>
              <a:rPr lang="fr-CA" smtClean="0">
                <a:solidFill>
                  <a:schemeClr val="lt1"/>
                </a:solidFill>
                <a:latin typeface="Century Gothic"/>
                <a:ea typeface="Century Gothic"/>
                <a:cs typeface="Century Gothic"/>
                <a:sym typeface="Century Gothic"/>
              </a:rPr>
              <a:t>principale </a:t>
            </a:r>
            <a:r>
              <a:rPr lang="fr-CA">
                <a:solidFill>
                  <a:schemeClr val="lt1"/>
                </a:solidFill>
                <a:latin typeface="Century Gothic"/>
                <a:ea typeface="Century Gothic"/>
                <a:cs typeface="Century Gothic"/>
                <a:sym typeface="Century Gothic"/>
              </a:rPr>
              <a:t>- il s'agit de la </a:t>
            </a:r>
            <a:r>
              <a:rPr lang="fr-CA" smtClean="0">
                <a:solidFill>
                  <a:schemeClr val="lt1"/>
                </a:solidFill>
                <a:latin typeface="Century Gothic"/>
                <a:ea typeface="Century Gothic"/>
                <a:cs typeface="Century Gothic"/>
                <a:sym typeface="Century Gothic"/>
              </a:rPr>
              <a:t>Faille de Cadillac </a:t>
            </a:r>
            <a:r>
              <a:rPr lang="fr-CA">
                <a:solidFill>
                  <a:schemeClr val="lt1"/>
                </a:solidFill>
                <a:latin typeface="Century Gothic"/>
                <a:ea typeface="Century Gothic"/>
                <a:cs typeface="Century Gothic"/>
                <a:sym typeface="Century Gothic"/>
              </a:rPr>
              <a:t>qui s'étend sur environ 1,85 km à travers la propriété et a une largeur en surface de 75 à 100 mètres, </a:t>
            </a:r>
            <a:r>
              <a:rPr lang="fr-CA" smtClean="0">
                <a:solidFill>
                  <a:schemeClr val="lt1"/>
                </a:solidFill>
                <a:latin typeface="Century Gothic"/>
                <a:ea typeface="Century Gothic"/>
                <a:cs typeface="Century Gothic"/>
                <a:sym typeface="Century Gothic"/>
              </a:rPr>
              <a:t>contenant </a:t>
            </a:r>
            <a:r>
              <a:rPr lang="fr-CA">
                <a:solidFill>
                  <a:schemeClr val="lt1"/>
                </a:solidFill>
                <a:latin typeface="Century Gothic"/>
                <a:ea typeface="Century Gothic"/>
                <a:cs typeface="Century Gothic"/>
                <a:sym typeface="Century Gothic"/>
              </a:rPr>
              <a:t>de nombreuses zones parallèles ou lentilles </a:t>
            </a:r>
            <a:r>
              <a:rPr lang="fr-CA" smtClean="0">
                <a:solidFill>
                  <a:schemeClr val="lt1"/>
                </a:solidFill>
                <a:latin typeface="Century Gothic"/>
                <a:ea typeface="Century Gothic"/>
                <a:cs typeface="Century Gothic"/>
                <a:sym typeface="Century Gothic"/>
              </a:rPr>
              <a:t>séparées </a:t>
            </a:r>
            <a:r>
              <a:rPr lang="fr-CA">
                <a:solidFill>
                  <a:schemeClr val="lt1"/>
                </a:solidFill>
                <a:latin typeface="Century Gothic"/>
                <a:ea typeface="Century Gothic"/>
                <a:cs typeface="Century Gothic"/>
                <a:sym typeface="Century Gothic"/>
              </a:rPr>
              <a:t>par </a:t>
            </a:r>
            <a:r>
              <a:rPr lang="fr-CA" smtClean="0">
                <a:solidFill>
                  <a:schemeClr val="lt1"/>
                </a:solidFill>
                <a:latin typeface="Century Gothic"/>
                <a:ea typeface="Century Gothic"/>
                <a:cs typeface="Century Gothic"/>
                <a:sym typeface="Century Gothic"/>
              </a:rPr>
              <a:t>quelques mètres seulement. Objectif: forages intercalaires, d'extension et en profondeur + tonnage en vrac..</a:t>
            </a:r>
          </a:p>
          <a:p>
            <a:pPr lvl="0" algn="just"/>
            <a:r>
              <a:rPr lang="en-US" sz="1400" smtClean="0">
                <a:solidFill>
                  <a:schemeClr val="lt1"/>
                </a:solidFill>
                <a:latin typeface="Century Gothic"/>
                <a:ea typeface="Century Gothic"/>
                <a:cs typeface="Century Gothic"/>
                <a:sym typeface="Century Gothic"/>
              </a:rPr>
              <a:t>3 </a:t>
            </a:r>
            <a:r>
              <a:rPr lang="en-US" sz="1400">
                <a:solidFill>
                  <a:schemeClr val="lt1"/>
                </a:solidFill>
                <a:latin typeface="Century Gothic"/>
                <a:ea typeface="Century Gothic"/>
                <a:cs typeface="Century Gothic"/>
                <a:sym typeface="Century Gothic"/>
              </a:rPr>
              <a:t>– </a:t>
            </a:r>
            <a:r>
              <a:rPr lang="fr-CA">
                <a:solidFill>
                  <a:schemeClr val="lt1"/>
                </a:solidFill>
                <a:latin typeface="Century Gothic"/>
                <a:ea typeface="Century Gothic"/>
                <a:cs typeface="Century Gothic"/>
                <a:sym typeface="Century Gothic"/>
              </a:rPr>
              <a:t>Les zones </a:t>
            </a:r>
            <a:r>
              <a:rPr lang="fr-CA" smtClean="0">
                <a:solidFill>
                  <a:schemeClr val="lt1"/>
                </a:solidFill>
                <a:latin typeface="Century Gothic"/>
                <a:ea typeface="Century Gothic"/>
                <a:cs typeface="Century Gothic"/>
                <a:sym typeface="Century Gothic"/>
              </a:rPr>
              <a:t>intrusives de Diorite sont </a:t>
            </a:r>
            <a:r>
              <a:rPr lang="fr-CA">
                <a:solidFill>
                  <a:schemeClr val="lt1"/>
                </a:solidFill>
                <a:latin typeface="Century Gothic"/>
                <a:ea typeface="Century Gothic"/>
                <a:cs typeface="Century Gothic"/>
                <a:sym typeface="Century Gothic"/>
              </a:rPr>
              <a:t>une nouvelle découverte, soit un évasement de la </a:t>
            </a:r>
            <a:r>
              <a:rPr lang="fr-CA" smtClean="0">
                <a:solidFill>
                  <a:schemeClr val="lt1"/>
                </a:solidFill>
                <a:latin typeface="Century Gothic"/>
                <a:ea typeface="Century Gothic"/>
                <a:cs typeface="Century Gothic"/>
                <a:sym typeface="Century Gothic"/>
              </a:rPr>
              <a:t>Faille de Cadillac </a:t>
            </a:r>
            <a:r>
              <a:rPr lang="fr-CA">
                <a:solidFill>
                  <a:schemeClr val="lt1"/>
                </a:solidFill>
                <a:latin typeface="Century Gothic"/>
                <a:ea typeface="Century Gothic"/>
                <a:cs typeface="Century Gothic"/>
                <a:sym typeface="Century Gothic"/>
              </a:rPr>
              <a:t>dans les sédiments du Pontiac, soit des intrusifs dans les </a:t>
            </a:r>
            <a:r>
              <a:rPr lang="fr-CA" smtClean="0">
                <a:solidFill>
                  <a:schemeClr val="lt1"/>
                </a:solidFill>
                <a:latin typeface="Century Gothic"/>
                <a:ea typeface="Century Gothic"/>
                <a:cs typeface="Century Gothic"/>
                <a:sym typeface="Century Gothic"/>
              </a:rPr>
              <a:t>mêmes sédiments. </a:t>
            </a:r>
            <a:r>
              <a:rPr lang="fr-CA">
                <a:solidFill>
                  <a:schemeClr val="lt1"/>
                </a:solidFill>
                <a:latin typeface="Century Gothic"/>
                <a:ea typeface="Century Gothic"/>
                <a:cs typeface="Century Gothic"/>
                <a:sym typeface="Century Gothic"/>
              </a:rPr>
              <a:t>L'interprétation actuelle est que l'or est présent là où les diorites et les sédiments se </a:t>
            </a:r>
            <a:r>
              <a:rPr lang="fr-CA" smtClean="0">
                <a:solidFill>
                  <a:schemeClr val="lt1"/>
                </a:solidFill>
                <a:latin typeface="Century Gothic"/>
                <a:ea typeface="Century Gothic"/>
                <a:cs typeface="Century Gothic"/>
                <a:sym typeface="Century Gothic"/>
              </a:rPr>
              <a:t>rencontrent.</a:t>
            </a:r>
          </a:p>
        </p:txBody>
      </p:sp>
      <p:sp>
        <p:nvSpPr>
          <p:cNvPr id="147" name="Google Shape;14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8"/>
          <p:cNvPicPr preferRelativeResize="0"/>
          <p:nvPr/>
        </p:nvPicPr>
        <p:blipFill rotWithShape="1">
          <a:blip r:embed="rId3">
            <a:alphaModFix/>
          </a:blip>
          <a:srcRect/>
          <a:stretch/>
        </p:blipFill>
        <p:spPr>
          <a:xfrm>
            <a:off x="-168696" y="-99392"/>
            <a:ext cx="12467000" cy="7020000"/>
          </a:xfrm>
          <a:prstGeom prst="rect">
            <a:avLst/>
          </a:prstGeom>
          <a:noFill/>
          <a:ln>
            <a:noFill/>
          </a:ln>
        </p:spPr>
      </p:pic>
      <p:pic>
        <p:nvPicPr>
          <p:cNvPr id="154" name="Google Shape;154;p8"/>
          <p:cNvPicPr preferRelativeResize="0"/>
          <p:nvPr/>
        </p:nvPicPr>
        <p:blipFill rotWithShape="1">
          <a:blip r:embed="rId4">
            <a:alphaModFix/>
          </a:blip>
          <a:srcRect/>
          <a:stretch/>
        </p:blipFill>
        <p:spPr>
          <a:xfrm>
            <a:off x="2634797" y="305748"/>
            <a:ext cx="6922407" cy="4171006"/>
          </a:xfrm>
          <a:prstGeom prst="rect">
            <a:avLst/>
          </a:prstGeom>
          <a:noFill/>
          <a:ln>
            <a:noFill/>
          </a:ln>
        </p:spPr>
      </p:pic>
      <p:sp>
        <p:nvSpPr>
          <p:cNvPr id="155" name="Google Shape;155;p8"/>
          <p:cNvSpPr txBox="1"/>
          <p:nvPr/>
        </p:nvSpPr>
        <p:spPr>
          <a:xfrm>
            <a:off x="1257301" y="4561114"/>
            <a:ext cx="9677399" cy="1815841"/>
          </a:xfrm>
          <a:prstGeom prst="rect">
            <a:avLst/>
          </a:prstGeom>
          <a:noFill/>
          <a:ln>
            <a:noFill/>
          </a:ln>
        </p:spPr>
        <p:txBody>
          <a:bodyPr spcFirstLastPara="1" wrap="square" lIns="91425" tIns="45700" rIns="91425" bIns="45700" anchor="t" anchorCtr="0">
            <a:spAutoFit/>
          </a:bodyPr>
          <a:lstStyle/>
          <a:p>
            <a:pPr lvl="0" algn="just"/>
            <a:r>
              <a:rPr lang="fr-CA">
                <a:solidFill>
                  <a:schemeClr val="lt1"/>
                </a:solidFill>
                <a:latin typeface="Century Gothic"/>
                <a:ea typeface="Century Gothic"/>
                <a:cs typeface="Century Gothic"/>
                <a:sym typeface="Century Gothic"/>
              </a:rPr>
              <a:t>En septembre 2020, avec </a:t>
            </a:r>
            <a:r>
              <a:rPr lang="fr-CA" smtClean="0">
                <a:solidFill>
                  <a:schemeClr val="lt1"/>
                </a:solidFill>
                <a:latin typeface="Century Gothic"/>
                <a:ea typeface="Century Gothic"/>
                <a:cs typeface="Century Gothic"/>
                <a:sym typeface="Century Gothic"/>
              </a:rPr>
              <a:t>les </a:t>
            </a:r>
            <a:r>
              <a:rPr lang="fr-CA">
                <a:solidFill>
                  <a:schemeClr val="lt1"/>
                </a:solidFill>
                <a:latin typeface="Century Gothic"/>
                <a:ea typeface="Century Gothic"/>
                <a:cs typeface="Century Gothic"/>
                <a:sym typeface="Century Gothic"/>
              </a:rPr>
              <a:t>liquidités </a:t>
            </a:r>
            <a:r>
              <a:rPr lang="fr-CA" smtClean="0">
                <a:solidFill>
                  <a:schemeClr val="lt1"/>
                </a:solidFill>
                <a:latin typeface="Century Gothic"/>
                <a:ea typeface="Century Gothic"/>
                <a:cs typeface="Century Gothic"/>
                <a:sym typeface="Century Gothic"/>
              </a:rPr>
              <a:t>nécessaires, </a:t>
            </a:r>
            <a:r>
              <a:rPr lang="fr-CA">
                <a:solidFill>
                  <a:schemeClr val="lt1"/>
                </a:solidFill>
                <a:latin typeface="Century Gothic"/>
                <a:ea typeface="Century Gothic"/>
                <a:cs typeface="Century Gothic"/>
                <a:sym typeface="Century Gothic"/>
              </a:rPr>
              <a:t>Renforth a commencé un programme de forage d'environ </a:t>
            </a:r>
            <a:r>
              <a:rPr lang="fr-CA" smtClean="0">
                <a:solidFill>
                  <a:schemeClr val="lt1"/>
                </a:solidFill>
                <a:latin typeface="Century Gothic"/>
                <a:ea typeface="Century Gothic"/>
                <a:cs typeface="Century Gothic"/>
                <a:sym typeface="Century Gothic"/>
              </a:rPr>
              <a:t>7 200 m prévu se terminer à </a:t>
            </a:r>
            <a:r>
              <a:rPr lang="fr-CA">
                <a:solidFill>
                  <a:schemeClr val="lt1"/>
                </a:solidFill>
                <a:latin typeface="Century Gothic"/>
                <a:ea typeface="Century Gothic"/>
                <a:cs typeface="Century Gothic"/>
                <a:sym typeface="Century Gothic"/>
              </a:rPr>
              <a:t>la fin de l'année. Ce programme est conçu pour ajouter des onces </a:t>
            </a:r>
            <a:r>
              <a:rPr lang="fr-CA" smtClean="0">
                <a:solidFill>
                  <a:schemeClr val="lt1"/>
                </a:solidFill>
                <a:latin typeface="Century Gothic"/>
                <a:ea typeface="Century Gothic"/>
                <a:cs typeface="Century Gothic"/>
                <a:sym typeface="Century Gothic"/>
              </a:rPr>
              <a:t>d’or à l‘Estimation </a:t>
            </a:r>
            <a:r>
              <a:rPr lang="fr-CA">
                <a:solidFill>
                  <a:schemeClr val="lt1"/>
                </a:solidFill>
                <a:latin typeface="Century Gothic"/>
                <a:ea typeface="Century Gothic"/>
                <a:cs typeface="Century Gothic"/>
                <a:sym typeface="Century Gothic"/>
              </a:rPr>
              <a:t>des ressources de mai 2020 avec des forages intercalaires dans les zones minéralisées modélisées, </a:t>
            </a:r>
            <a:r>
              <a:rPr lang="fr-CA" smtClean="0">
                <a:solidFill>
                  <a:schemeClr val="lt1"/>
                </a:solidFill>
                <a:latin typeface="Century Gothic"/>
                <a:ea typeface="Century Gothic"/>
                <a:cs typeface="Century Gothic"/>
                <a:sym typeface="Century Gothic"/>
              </a:rPr>
              <a:t>latéralement et en profondeur, </a:t>
            </a:r>
            <a:r>
              <a:rPr lang="fr-CA">
                <a:solidFill>
                  <a:schemeClr val="lt1"/>
                </a:solidFill>
                <a:latin typeface="Century Gothic"/>
                <a:ea typeface="Century Gothic"/>
                <a:cs typeface="Century Gothic"/>
                <a:sym typeface="Century Gothic"/>
              </a:rPr>
              <a:t>ainsi que des </a:t>
            </a:r>
            <a:r>
              <a:rPr lang="fr-CA" smtClean="0">
                <a:solidFill>
                  <a:schemeClr val="lt1"/>
                </a:solidFill>
                <a:latin typeface="Century Gothic"/>
                <a:ea typeface="Century Gothic"/>
                <a:cs typeface="Century Gothic"/>
                <a:sym typeface="Century Gothic"/>
              </a:rPr>
              <a:t>forages éloignés afin de tester le </a:t>
            </a:r>
            <a:r>
              <a:rPr lang="fr-CA">
                <a:solidFill>
                  <a:schemeClr val="lt1"/>
                </a:solidFill>
                <a:latin typeface="Century Gothic"/>
                <a:ea typeface="Century Gothic"/>
                <a:cs typeface="Century Gothic"/>
                <a:sym typeface="Century Gothic"/>
              </a:rPr>
              <a:t>potentiel </a:t>
            </a:r>
            <a:r>
              <a:rPr lang="fr-CA" smtClean="0">
                <a:solidFill>
                  <a:schemeClr val="lt1"/>
                </a:solidFill>
                <a:latin typeface="Century Gothic"/>
                <a:ea typeface="Century Gothic"/>
                <a:cs typeface="Century Gothic"/>
                <a:sym typeface="Century Gothic"/>
              </a:rPr>
              <a:t>en profondeur.</a:t>
            </a:r>
          </a:p>
          <a:p>
            <a:pPr marL="0" marR="0" lvl="0" indent="0" algn="just" rtl="0">
              <a:spcBef>
                <a:spcPts val="0"/>
              </a:spcBef>
              <a:spcAft>
                <a:spcPts val="0"/>
              </a:spcAft>
              <a:buNone/>
            </a:pPr>
            <a:endParaRPr sz="1400">
              <a:solidFill>
                <a:schemeClr val="lt1"/>
              </a:solidFill>
              <a:latin typeface="Century Gothic"/>
              <a:ea typeface="Century Gothic"/>
              <a:cs typeface="Century Gothic"/>
              <a:sym typeface="Century Gothic"/>
            </a:endParaRPr>
          </a:p>
          <a:p>
            <a:pPr lvl="0" algn="just"/>
            <a:r>
              <a:rPr lang="fr-CA">
                <a:solidFill>
                  <a:schemeClr val="lt1"/>
                </a:solidFill>
                <a:latin typeface="Century Gothic"/>
                <a:ea typeface="Century Gothic"/>
                <a:cs typeface="Century Gothic"/>
                <a:sym typeface="Century Gothic"/>
              </a:rPr>
              <a:t>Le </a:t>
            </a:r>
            <a:r>
              <a:rPr lang="fr-CA" smtClean="0">
                <a:solidFill>
                  <a:schemeClr val="lt1"/>
                </a:solidFill>
                <a:latin typeface="Century Gothic"/>
                <a:ea typeface="Century Gothic"/>
                <a:cs typeface="Century Gothic"/>
                <a:sym typeface="Century Gothic"/>
              </a:rPr>
              <a:t>forage le </a:t>
            </a:r>
            <a:r>
              <a:rPr lang="fr-CA">
                <a:solidFill>
                  <a:schemeClr val="lt1"/>
                </a:solidFill>
                <a:latin typeface="Century Gothic"/>
                <a:ea typeface="Century Gothic"/>
                <a:cs typeface="Century Gothic"/>
                <a:sym typeface="Century Gothic"/>
              </a:rPr>
              <a:t>plus profond de la propriété, dans la </a:t>
            </a:r>
            <a:r>
              <a:rPr lang="fr-CA" smtClean="0">
                <a:solidFill>
                  <a:schemeClr val="lt1"/>
                </a:solidFill>
                <a:latin typeface="Century Gothic"/>
                <a:ea typeface="Century Gothic"/>
                <a:cs typeface="Century Gothic"/>
                <a:sym typeface="Century Gothic"/>
              </a:rPr>
              <a:t>Zone </a:t>
            </a:r>
            <a:r>
              <a:rPr lang="fr-CA">
                <a:solidFill>
                  <a:schemeClr val="lt1"/>
                </a:solidFill>
                <a:latin typeface="Century Gothic"/>
                <a:ea typeface="Century Gothic"/>
                <a:cs typeface="Century Gothic"/>
                <a:sym typeface="Century Gothic"/>
              </a:rPr>
              <a:t>de </a:t>
            </a:r>
            <a:r>
              <a:rPr lang="fr-CA" smtClean="0">
                <a:solidFill>
                  <a:schemeClr val="lt1"/>
                </a:solidFill>
                <a:latin typeface="Century Gothic"/>
                <a:ea typeface="Century Gothic"/>
                <a:cs typeface="Century Gothic"/>
                <a:sym typeface="Century Gothic"/>
              </a:rPr>
              <a:t>tranchées Island, </a:t>
            </a:r>
            <a:r>
              <a:rPr lang="fr-CA">
                <a:solidFill>
                  <a:schemeClr val="lt1"/>
                </a:solidFill>
                <a:latin typeface="Century Gothic"/>
                <a:ea typeface="Century Gothic"/>
                <a:cs typeface="Century Gothic"/>
                <a:sym typeface="Century Gothic"/>
              </a:rPr>
              <a:t>peut être vu sur la capture d'écran ci-dessus dans le vert le plus foncé. Entre ce </a:t>
            </a:r>
            <a:r>
              <a:rPr lang="fr-CA" smtClean="0">
                <a:solidFill>
                  <a:schemeClr val="lt1"/>
                </a:solidFill>
                <a:latin typeface="Century Gothic"/>
                <a:ea typeface="Century Gothic"/>
                <a:cs typeface="Century Gothic"/>
                <a:sym typeface="Century Gothic"/>
              </a:rPr>
              <a:t>forage </a:t>
            </a:r>
            <a:r>
              <a:rPr lang="fr-CA">
                <a:solidFill>
                  <a:schemeClr val="lt1"/>
                </a:solidFill>
                <a:latin typeface="Century Gothic"/>
                <a:ea typeface="Century Gothic"/>
                <a:cs typeface="Century Gothic"/>
                <a:sym typeface="Century Gothic"/>
              </a:rPr>
              <a:t>et la surface, il y a des cibles </a:t>
            </a:r>
            <a:r>
              <a:rPr lang="fr-CA" smtClean="0">
                <a:solidFill>
                  <a:schemeClr val="lt1"/>
                </a:solidFill>
                <a:latin typeface="Century Gothic"/>
                <a:ea typeface="Century Gothic"/>
                <a:cs typeface="Century Gothic"/>
                <a:sym typeface="Century Gothic"/>
              </a:rPr>
              <a:t>intercalaires qui devraient augmenter la ressource.</a:t>
            </a:r>
          </a:p>
        </p:txBody>
      </p:sp>
      <p:sp>
        <p:nvSpPr>
          <p:cNvPr id="156" name="Google Shape;156;p8"/>
          <p:cNvSpPr txBox="1">
            <a:spLocks noGrp="1"/>
          </p:cNvSpPr>
          <p:nvPr>
            <p:ph type="sldNum" idx="12"/>
          </p:nvPr>
        </p:nvSpPr>
        <p:spPr>
          <a:xfrm>
            <a:off x="7536160" y="652025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162" name="Google Shape;162;p9"/>
          <p:cNvPicPr preferRelativeResize="0"/>
          <p:nvPr/>
        </p:nvPicPr>
        <p:blipFill rotWithShape="1">
          <a:blip r:embed="rId3">
            <a:alphaModFix/>
          </a:blip>
          <a:srcRect/>
          <a:stretch/>
        </p:blipFill>
        <p:spPr>
          <a:xfrm>
            <a:off x="6350" y="0"/>
            <a:ext cx="12179300" cy="6858000"/>
          </a:xfrm>
          <a:prstGeom prst="rect">
            <a:avLst/>
          </a:prstGeom>
          <a:noFill/>
          <a:ln>
            <a:noFill/>
          </a:ln>
        </p:spPr>
      </p:pic>
      <p:pic>
        <p:nvPicPr>
          <p:cNvPr id="163" name="Google Shape;163;p9"/>
          <p:cNvPicPr preferRelativeResize="0"/>
          <p:nvPr/>
        </p:nvPicPr>
        <p:blipFill rotWithShape="1">
          <a:blip r:embed="rId4">
            <a:alphaModFix/>
          </a:blip>
          <a:srcRect t="1687" r="3231"/>
          <a:stretch/>
        </p:blipFill>
        <p:spPr>
          <a:xfrm>
            <a:off x="2135561" y="332656"/>
            <a:ext cx="7632848" cy="590465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TotalTime>
  <Words>1882</Words>
  <Application>Microsoft Office PowerPoint</Application>
  <PresentationFormat>Personnalisé</PresentationFormat>
  <Paragraphs>258</Paragraphs>
  <Slides>17</Slides>
  <Notes>17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17</vt:i4>
      </vt:variant>
    </vt:vector>
  </HeadingPairs>
  <TitlesOfParts>
    <vt:vector size="23" baseType="lpstr">
      <vt:lpstr>Arial</vt:lpstr>
      <vt:lpstr>Calibri</vt:lpstr>
      <vt:lpstr>Times</vt:lpstr>
      <vt:lpstr>Century Gothic</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Nicole Brewster</dc:creator>
  <cp:lastModifiedBy>Paul</cp:lastModifiedBy>
  <cp:revision>28</cp:revision>
  <dcterms:created xsi:type="dcterms:W3CDTF">2020-09-21T17:56:31Z</dcterms:created>
  <dcterms:modified xsi:type="dcterms:W3CDTF">2020-10-16T01:33:14Z</dcterms:modified>
</cp:coreProperties>
</file>